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7"/>
  </p:notesMasterIdLst>
  <p:sldIdLst>
    <p:sldId id="256" r:id="rId2"/>
    <p:sldId id="257" r:id="rId3"/>
    <p:sldId id="258" r:id="rId4"/>
    <p:sldId id="301" r:id="rId5"/>
    <p:sldId id="302" r:id="rId6"/>
    <p:sldId id="259" r:id="rId7"/>
    <p:sldId id="260" r:id="rId8"/>
    <p:sldId id="303" r:id="rId9"/>
    <p:sldId id="304" r:id="rId10"/>
    <p:sldId id="305" r:id="rId11"/>
    <p:sldId id="306" r:id="rId12"/>
    <p:sldId id="307" r:id="rId13"/>
    <p:sldId id="308" r:id="rId14"/>
    <p:sldId id="262" r:id="rId15"/>
    <p:sldId id="263" r:id="rId16"/>
    <p:sldId id="295" r:id="rId17"/>
    <p:sldId id="264" r:id="rId18"/>
    <p:sldId id="299" r:id="rId19"/>
    <p:sldId id="265" r:id="rId20"/>
    <p:sldId id="268" r:id="rId21"/>
    <p:sldId id="269" r:id="rId22"/>
    <p:sldId id="270" r:id="rId23"/>
    <p:sldId id="271" r:id="rId24"/>
    <p:sldId id="298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300" r:id="rId42"/>
    <p:sldId id="290" r:id="rId43"/>
    <p:sldId id="288" r:id="rId44"/>
    <p:sldId id="289" r:id="rId45"/>
    <p:sldId id="296" r:id="rId4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DB8378-ECED-4248-9D90-806CE4E7ECF5}" type="datetimeFigureOut">
              <a:rPr lang="it-IT" smtClean="0"/>
              <a:t>27/05/2026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45204-F5C5-4E33-B5EF-0891612EB5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4109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B45204-F5C5-4E33-B5EF-0891612EB5BE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4144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41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56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242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5/27/2026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72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613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547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35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926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00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3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170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17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40" r:id="rId4"/>
    <p:sldLayoutId id="2147483741" r:id="rId5"/>
    <p:sldLayoutId id="2147483746" r:id="rId6"/>
    <p:sldLayoutId id="2147483742" r:id="rId7"/>
    <p:sldLayoutId id="2147483743" r:id="rId8"/>
    <p:sldLayoutId id="2147483744" r:id="rId9"/>
    <p:sldLayoutId id="2147483745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annibaledifrancia@libero.it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2950D9A-4705-4314-961A-4F88B2CE4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3969F2-ED52-4E5C-B3FC-01E01B8B9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2"/>
            <a:ext cx="12192000" cy="68573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B459717-ADFE-F1C0-E2EC-B944677AFA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926" y="174172"/>
            <a:ext cx="7466588" cy="6863698"/>
          </a:xfrm>
        </p:spPr>
        <p:txBody>
          <a:bodyPr anchor="t">
            <a:noAutofit/>
          </a:bodyPr>
          <a:lstStyle/>
          <a:p>
            <a:r>
              <a:rPr lang="it-IT" sz="4800" b="1" dirty="0">
                <a:solidFill>
                  <a:schemeClr val="tx2">
                    <a:satMod val="130000"/>
                  </a:schemeClr>
                </a:solidFill>
              </a:rPr>
              <a:t>SCUOLA DELL’INFANZIA E NIDO INTEGRATO P.ANNIBALE M. DI FRANCIA</a:t>
            </a:r>
            <a:br>
              <a:rPr lang="it-IT" sz="4800" b="1" dirty="0">
                <a:solidFill>
                  <a:schemeClr val="tx2">
                    <a:satMod val="130000"/>
                  </a:schemeClr>
                </a:solidFill>
              </a:rPr>
            </a:br>
            <a:br>
              <a:rPr lang="it-IT" sz="4800" b="1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4800" b="1" dirty="0">
                <a:solidFill>
                  <a:schemeClr val="tx2">
                    <a:satMod val="130000"/>
                  </a:schemeClr>
                </a:solidFill>
              </a:rPr>
              <a:t>RIUNIONE NUOVI ISCRITTI</a:t>
            </a:r>
            <a:br>
              <a:rPr lang="it-IT" sz="4800" b="1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4800" b="1" dirty="0">
                <a:solidFill>
                  <a:schemeClr val="tx2">
                    <a:satMod val="130000"/>
                  </a:schemeClr>
                </a:solidFill>
              </a:rPr>
              <a:t>A.S. 2026/27</a:t>
            </a:r>
            <a:br>
              <a:rPr lang="it-IT" sz="4800" b="1" dirty="0">
                <a:solidFill>
                  <a:schemeClr val="tx2">
                    <a:satMod val="130000"/>
                  </a:schemeClr>
                </a:solidFill>
              </a:rPr>
            </a:br>
            <a:br>
              <a:rPr lang="it-IT" sz="4800" b="1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4800" b="1" dirty="0">
                <a:solidFill>
                  <a:schemeClr val="tx2">
                    <a:satMod val="130000"/>
                  </a:schemeClr>
                </a:solidFill>
              </a:rPr>
              <a:t>27/05/2025</a:t>
            </a:r>
            <a:br>
              <a:rPr lang="it-IT" sz="4800" b="1" dirty="0">
                <a:solidFill>
                  <a:schemeClr val="tx2">
                    <a:satMod val="130000"/>
                  </a:schemeClr>
                </a:solidFill>
              </a:rPr>
            </a:br>
            <a:endParaRPr lang="it-IT" sz="4800" b="1" dirty="0"/>
          </a:p>
        </p:txBody>
      </p:sp>
      <p:pic>
        <p:nvPicPr>
          <p:cNvPr id="4" name="Picture 3" descr="Disegno astratto di petali in color pastello">
            <a:extLst>
              <a:ext uri="{FF2B5EF4-FFF2-40B4-BE49-F238E27FC236}">
                <a16:creationId xmlns:a16="http://schemas.microsoft.com/office/drawing/2014/main" id="{22377E58-C707-5738-C272-5718DF7965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54" r="9602"/>
          <a:stretch/>
        </p:blipFill>
        <p:spPr>
          <a:xfrm>
            <a:off x="5879804" y="-6350"/>
            <a:ext cx="6312196" cy="6874330"/>
          </a:xfrm>
          <a:custGeom>
            <a:avLst/>
            <a:gdLst/>
            <a:ahLst/>
            <a:cxnLst/>
            <a:rect l="l" t="t" r="r" b="b"/>
            <a:pathLst>
              <a:path w="6312196" h="6874330">
                <a:moveTo>
                  <a:pt x="2047193" y="0"/>
                </a:moveTo>
                <a:lnTo>
                  <a:pt x="6312196" y="0"/>
                </a:lnTo>
                <a:lnTo>
                  <a:pt x="6312196" y="6874330"/>
                </a:lnTo>
                <a:lnTo>
                  <a:pt x="0" y="6874330"/>
                </a:lnTo>
                <a:close/>
              </a:path>
            </a:pathLst>
          </a:cu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AC671C-E66F-43C5-A66A-C477339D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634715" y="0"/>
            <a:ext cx="914401" cy="685734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1.jpg" descr="logoScuolaInfanziamod1">
            <a:extLst>
              <a:ext uri="{FF2B5EF4-FFF2-40B4-BE49-F238E27FC236}">
                <a16:creationId xmlns:a16="http://schemas.microsoft.com/office/drawing/2014/main" id="{E2C51B8E-86F8-B12E-ADD1-7764C02BE307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285316" y="0"/>
            <a:ext cx="2906684" cy="168748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859414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6CC883-B54A-455B-6B86-F9839D63D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6894" y="0"/>
            <a:ext cx="9906000" cy="1382156"/>
          </a:xfrm>
        </p:spPr>
        <p:txBody>
          <a:bodyPr>
            <a:normAutofit/>
          </a:bodyPr>
          <a:lstStyle/>
          <a:p>
            <a:r>
              <a:rPr lang="it-IT" b="1" i="0" dirty="0"/>
              <a:t>LA VALUTAZIONE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160339-1707-E401-FD5A-63FC52BCF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06" y="925419"/>
            <a:ext cx="11073788" cy="5486400"/>
          </a:xfrm>
        </p:spPr>
        <p:txBody>
          <a:bodyPr>
            <a:noAutofit/>
          </a:bodyPr>
          <a:lstStyle/>
          <a:p>
            <a:r>
              <a:rPr lang="it-IT" sz="1400" dirty="0"/>
              <a:t>L'attività di valutazione assume una funzione</a:t>
            </a:r>
          </a:p>
          <a:p>
            <a:pPr fontAlgn="base"/>
            <a:r>
              <a:rPr lang="it-IT" sz="1400" dirty="0"/>
              <a:t>Formativa: accompagna il bambino nei suoi processi di crescita</a:t>
            </a:r>
          </a:p>
          <a:p>
            <a:pPr fontAlgn="base"/>
            <a:r>
              <a:rPr lang="it-IT" sz="1400" dirty="0"/>
              <a:t>In Itinere: monitora i processi di insegnamento-apprendimento</a:t>
            </a:r>
          </a:p>
          <a:p>
            <a:pPr fontAlgn="base"/>
            <a:r>
              <a:rPr lang="it-IT" sz="1400" dirty="0"/>
              <a:t>Descrittiva: serve a documentare e raccontare i progressi individuali</a:t>
            </a:r>
          </a:p>
          <a:p>
            <a:pPr fontAlgn="base"/>
            <a:r>
              <a:rPr lang="it-IT" sz="1400" dirty="0"/>
              <a:t>Unitaria: considera lo sviluppo del bambino nel suo insieme</a:t>
            </a:r>
          </a:p>
          <a:p>
            <a:pPr fontAlgn="base"/>
            <a:r>
              <a:rPr lang="it-IT" sz="1400" dirty="0"/>
              <a:t>Condivisa: punta all’alleanza educativa con le famiglie volta a condividere strategie e modalità concrete per costruire percorsi di crescita e di sviluppo contribuire alla realizzazione di un curricolo unitario.</a:t>
            </a:r>
            <a:br>
              <a:rPr lang="it-IT" sz="1400" dirty="0"/>
            </a:br>
            <a:endParaRPr lang="it-IT" sz="1400" dirty="0"/>
          </a:p>
          <a:p>
            <a:r>
              <a:rPr lang="it-IT" sz="1400" b="1" dirty="0"/>
              <a:t>Valutazione in ingresso</a:t>
            </a:r>
            <a:endParaRPr lang="it-IT" sz="1400" dirty="0"/>
          </a:p>
          <a:p>
            <a:r>
              <a:rPr lang="it-IT" sz="1400" dirty="0"/>
              <a:t>Per conoscere la situazione di partenza e delineare il quadro dei prerequisiti con cui il/la bambino/a accede al suo percorso nella scuola, i docenti effettueranno osservazioni in ingresso sulla cui base saranno definite le programmazioni annuali, contenenti gli obiettivi declinati per unità di apprendimento.</a:t>
            </a:r>
          </a:p>
          <a:p>
            <a:r>
              <a:rPr lang="it-IT" sz="1400" b="1" dirty="0"/>
              <a:t>Valutazione in itinere</a:t>
            </a:r>
            <a:endParaRPr lang="it-IT" sz="1400" dirty="0"/>
          </a:p>
          <a:p>
            <a:r>
              <a:rPr lang="it-IT" sz="1400" dirty="0"/>
              <a:t>Le osservazioni sistematiche, effettuate nel corso dell’anno scolastico in relazione alle singole unità di apprendimento, consentiranno ai docenti di regolare le proposte didattiche; gli esiti delle osservazioni saranno funzionali alla riprogettazione periodica.</a:t>
            </a:r>
          </a:p>
          <a:p>
            <a:r>
              <a:rPr lang="it-IT" sz="1400" b="1" dirty="0"/>
              <a:t>Valutazione finale</a:t>
            </a:r>
            <a:endParaRPr lang="it-IT" sz="1400" dirty="0"/>
          </a:p>
          <a:p>
            <a:r>
              <a:rPr lang="it-IT" sz="1400" dirty="0"/>
              <a:t>La valutazione complessiva del processo formativo è espressa al termine del percorso attraverso una scheda di continuità che descrive il percorso di insegnamento/apprendimento di ogni alunno uscente. La scheda avrà la funzione di: verificare gli esiti formativi e descrivere il percorso globale, delineando un bilancio finale dell’esperienza svolta. promuovendo la continuità.</a:t>
            </a:r>
          </a:p>
        </p:txBody>
      </p:sp>
    </p:spTree>
    <p:extLst>
      <p:ext uri="{BB962C8B-B14F-4D97-AF65-F5344CB8AC3E}">
        <p14:creationId xmlns:p14="http://schemas.microsoft.com/office/powerpoint/2010/main" val="4333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F1F061-F839-7560-9D87-2EA1B9FA0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i="0" dirty="0"/>
              <a:t>LA METODOLOGIA EDUCATIVA E DIDATTICA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F2ED21-2CEC-6F8D-9620-7883FBD9D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L'apprendimento nella scuola dell'infanzia avviene attraverso canali privilegiati:</a:t>
            </a:r>
          </a:p>
          <a:p>
            <a:pPr fontAlgn="base"/>
            <a:r>
              <a:rPr lang="it-IT" b="1" dirty="0"/>
              <a:t>Il Gioco: </a:t>
            </a:r>
            <a:r>
              <a:rPr lang="it-IT" dirty="0"/>
              <a:t>inteso come la modalità principali attraverso cui il bambino si esprime e apprende. È la risorsa privilegiata di apprendimento e di relazione.</a:t>
            </a:r>
            <a:endParaRPr lang="it-IT" b="1" dirty="0"/>
          </a:p>
          <a:p>
            <a:pPr fontAlgn="base"/>
            <a:r>
              <a:rPr lang="it-IT" b="1" dirty="0"/>
              <a:t>L’Esplorazione e la Ricerca:</a:t>
            </a:r>
            <a:r>
              <a:rPr lang="it-IT" dirty="0"/>
              <a:t> Il bambino impara facendo (approccio laboratoriale).</a:t>
            </a:r>
            <a:endParaRPr lang="it-IT" b="1" dirty="0"/>
          </a:p>
          <a:p>
            <a:pPr fontAlgn="base"/>
            <a:r>
              <a:rPr lang="it-IT" b="1" dirty="0"/>
              <a:t>La Vita di Relazione:</a:t>
            </a:r>
            <a:r>
              <a:rPr lang="it-IT" dirty="0"/>
              <a:t> Il gruppo dei pari e il rapporto con gli adulti sono il motore dello sviluppo sociale.</a:t>
            </a:r>
            <a:r>
              <a:rPr lang="it-IT" b="1" dirty="0"/>
              <a:t> </a:t>
            </a:r>
          </a:p>
          <a:p>
            <a:pPr fontAlgn="base"/>
            <a:r>
              <a:rPr lang="it-IT" b="1" dirty="0"/>
              <a:t>Ambiente di apprendimento:</a:t>
            </a:r>
            <a:r>
              <a:rPr lang="it-IT" dirty="0"/>
              <a:t> La scuola deve essere un luogo accogliente dove si valorizza l'esperienza dell'alunno. Si promuove l'apprendimento collaborativo (peer learning) e la ricerca.</a:t>
            </a:r>
            <a:endParaRPr lang="it-IT" b="1" dirty="0"/>
          </a:p>
          <a:p>
            <a:pPr fontAlgn="base"/>
            <a:r>
              <a:rPr lang="it-IT" b="1" dirty="0"/>
              <a:t> Inclusione e Diversità:</a:t>
            </a:r>
            <a:r>
              <a:rPr lang="it-IT" dirty="0"/>
              <a:t> Un punto cardine è l'attenzione ai Bisogni Educativi Speciali (BES) e l'integrazione degli alunni con disabilità o di origine straniera, considerando la diversità come una risorsa per il gruppo classe.</a:t>
            </a:r>
            <a:endParaRPr lang="it-IT" b="1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3708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B35302-5788-1394-E6C6-A8675814D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1813" y="896849"/>
            <a:ext cx="10567931" cy="4953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4000" b="1" dirty="0"/>
              <a:t>Sistema integrato 0-6 ( D.Lgs.65/2017 )</a:t>
            </a:r>
            <a:endParaRPr lang="it-IT" sz="4000" dirty="0"/>
          </a:p>
          <a:p>
            <a:r>
              <a:rPr lang="it-IT" sz="2800" dirty="0"/>
              <a:t>Superamento divisione dei servizi /Poli Infanzia/Personale qualificato/Contributi</a:t>
            </a:r>
          </a:p>
          <a:p>
            <a:r>
              <a:rPr lang="it-IT" sz="2800" b="1" dirty="0"/>
              <a:t>Linee guida pedagogiche (D.M. 334 del 22/11/21)</a:t>
            </a:r>
            <a:endParaRPr lang="it-IT" sz="2800" dirty="0"/>
          </a:p>
          <a:p>
            <a:r>
              <a:rPr lang="it-IT" sz="2800" dirty="0"/>
              <a:t>I diritti dell’infanzia/ Un ecosistema formativo/ Centralità dei bambini/ Curricolo e progettualità/Professionalità/Garanzie di governance</a:t>
            </a:r>
          </a:p>
          <a:p>
            <a:r>
              <a:rPr lang="it-IT" sz="2800" b="1" dirty="0"/>
              <a:t>Orientamenti nazionali (D.M. 43/2022)</a:t>
            </a:r>
            <a:endParaRPr lang="it-IT" sz="2800" dirty="0"/>
          </a:p>
          <a:p>
            <a:r>
              <a:rPr lang="it-IT" sz="2800" dirty="0"/>
              <a:t>Centralità del bambino/ alleanza con le famiglie/ </a:t>
            </a:r>
            <a:r>
              <a:rPr lang="it-IT" sz="2800" dirty="0" err="1"/>
              <a:t>coninuità</a:t>
            </a:r>
            <a:r>
              <a:rPr lang="it-IT" sz="2800" dirty="0"/>
              <a:t> ed inclusione/ coordinamento pedagogico</a:t>
            </a:r>
          </a:p>
        </p:txBody>
      </p:sp>
    </p:spTree>
    <p:extLst>
      <p:ext uri="{BB962C8B-B14F-4D97-AF65-F5344CB8AC3E}">
        <p14:creationId xmlns:p14="http://schemas.microsoft.com/office/powerpoint/2010/main" val="2896541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36BC0A-4E72-6EAB-548E-DD8CDFEB5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0" dirty="0"/>
              <a:t>NIDO INTEGRATO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0ADAAB-73D7-4BFA-8A81-5D4C2E605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600" dirty="0"/>
              <a:t>È un servizio educativo</a:t>
            </a:r>
            <a:br>
              <a:rPr lang="it-IT" sz="3600" dirty="0"/>
            </a:br>
            <a:r>
              <a:rPr lang="it-IT" sz="3600" dirty="0"/>
              <a:t>della prima infanzia </a:t>
            </a:r>
            <a:br>
              <a:rPr lang="it-IT" sz="3600" dirty="0"/>
            </a:br>
            <a:br>
              <a:rPr lang="it-IT" sz="3600" dirty="0"/>
            </a:br>
            <a:r>
              <a:rPr lang="it-IT" sz="3600" dirty="0"/>
              <a:t>RICONOSCIUTO DALLA REGIONE VENETO:</a:t>
            </a:r>
            <a:br>
              <a:rPr lang="it-IT" sz="3600" dirty="0"/>
            </a:br>
            <a:r>
              <a:rPr lang="it-IT" sz="3600" dirty="0"/>
              <a:t>autorizzazione all’esercizio n°0085409 del 11/02/2025</a:t>
            </a:r>
            <a:br>
              <a:rPr lang="it-IT" sz="3600" dirty="0"/>
            </a:br>
            <a:r>
              <a:rPr lang="it-IT" sz="3600" dirty="0"/>
              <a:t>accreditamento istituzionale n°0671161 del 12/12//2025</a:t>
            </a:r>
          </a:p>
        </p:txBody>
      </p:sp>
    </p:spTree>
    <p:extLst>
      <p:ext uri="{BB962C8B-B14F-4D97-AF65-F5344CB8AC3E}">
        <p14:creationId xmlns:p14="http://schemas.microsoft.com/office/powerpoint/2010/main" val="3153084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157069-52BA-4580-B77F-AEA3B9FB1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551" y="1046811"/>
            <a:ext cx="9906000" cy="1382156"/>
          </a:xfrm>
        </p:spPr>
        <p:txBody>
          <a:bodyPr>
            <a:noAutofit/>
          </a:bodyPr>
          <a:lstStyle/>
          <a:p>
            <a:br>
              <a:rPr lang="it-IT" sz="8800" b="1" dirty="0"/>
            </a:br>
            <a:br>
              <a:rPr lang="it-IT" sz="8800" b="1" dirty="0"/>
            </a:br>
            <a:r>
              <a:rPr lang="it-IT" sz="8800" b="1" dirty="0"/>
              <a:t>I DOCUMENTI SCOLASTICI</a:t>
            </a:r>
            <a:endParaRPr lang="it-IT" sz="8800" dirty="0"/>
          </a:p>
        </p:txBody>
      </p:sp>
      <p:pic>
        <p:nvPicPr>
          <p:cNvPr id="3" name="Immagine 2" descr="Immagine che contiene disegno, clipart, Arte bambini, arte&#10;&#10;Descrizione generata automaticamente">
            <a:extLst>
              <a:ext uri="{FF2B5EF4-FFF2-40B4-BE49-F238E27FC236}">
                <a16:creationId xmlns:a16="http://schemas.microsoft.com/office/drawing/2014/main" id="{D61448F3-D535-48DF-3D77-C984F40945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6" t="2420" r="9007" b="2922"/>
          <a:stretch/>
        </p:blipFill>
        <p:spPr>
          <a:xfrm>
            <a:off x="0" y="1546166"/>
            <a:ext cx="2536577" cy="5237020"/>
          </a:xfrm>
          <a:prstGeom prst="rect">
            <a:avLst/>
          </a:prstGeom>
        </p:spPr>
      </p:pic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D7A4E09A-5987-2085-B306-433081F5F60E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884680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7D1923-EC9F-95F9-6E75-07BE06905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39815"/>
            <a:ext cx="9906000" cy="1382156"/>
          </a:xfrm>
        </p:spPr>
        <p:txBody>
          <a:bodyPr/>
          <a:lstStyle/>
          <a:p>
            <a:r>
              <a:rPr lang="it-IT" b="1" dirty="0"/>
              <a:t>I DOCUMENTI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60CD78-5CA6-05CF-A85B-94342FB9B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273629"/>
            <a:ext cx="9906000" cy="4760349"/>
          </a:xfrm>
        </p:spPr>
        <p:txBody>
          <a:bodyPr>
            <a:normAutofit fontScale="85000" lnSpcReduction="10000"/>
          </a:bodyPr>
          <a:lstStyle/>
          <a:p>
            <a:pPr marL="596900" indent="-514350" eaLnBrk="1" hangingPunct="1">
              <a:spcBef>
                <a:spcPts val="400"/>
              </a:spcBef>
              <a:buFont typeface="Gill Sans MT" panose="020B0502020104020203" pitchFamily="34" charset="0"/>
              <a:buAutoNum type="arabicPeriod"/>
            </a:pPr>
            <a:r>
              <a:rPr lang="it-IT" altLang="it-IT" sz="3200" dirty="0"/>
              <a:t>Progetto Educativo</a:t>
            </a:r>
          </a:p>
          <a:p>
            <a:pPr marL="596900" indent="-514350" eaLnBrk="1" hangingPunct="1">
              <a:spcBef>
                <a:spcPts val="400"/>
              </a:spcBef>
              <a:buFont typeface="Gill Sans MT" panose="020B0502020104020203" pitchFamily="34" charset="0"/>
              <a:buAutoNum type="arabicPeriod"/>
            </a:pPr>
            <a:r>
              <a:rPr lang="it-IT" altLang="it-IT" sz="3200" dirty="0"/>
              <a:t>Carta dei Servizi</a:t>
            </a:r>
          </a:p>
          <a:p>
            <a:pPr marL="596900" indent="-514350" eaLnBrk="1" hangingPunct="1">
              <a:spcBef>
                <a:spcPts val="400"/>
              </a:spcBef>
              <a:buFont typeface="Gill Sans MT" panose="020B0502020104020203" pitchFamily="34" charset="0"/>
              <a:buAutoNum type="arabicPeriod"/>
            </a:pPr>
            <a:r>
              <a:rPr lang="it-IT" altLang="it-IT" sz="3200" dirty="0"/>
              <a:t>Piano dell’offerta Educativa (per il nido)</a:t>
            </a:r>
          </a:p>
          <a:p>
            <a:pPr marL="596900" indent="-514350" eaLnBrk="1" hangingPunct="1">
              <a:spcBef>
                <a:spcPts val="400"/>
              </a:spcBef>
              <a:buFont typeface="Gill Sans MT" panose="020B0502020104020203" pitchFamily="34" charset="0"/>
              <a:buAutoNum type="arabicPeriod"/>
            </a:pPr>
            <a:r>
              <a:rPr lang="it-IT" altLang="it-IT" sz="3200" dirty="0"/>
              <a:t>Piano Triennale dell’Offerta Formativa 25/28 P.T.O.F. (per scuola infanzia)</a:t>
            </a:r>
          </a:p>
          <a:p>
            <a:pPr marL="596900" indent="-514350" eaLnBrk="1" hangingPunct="1">
              <a:spcBef>
                <a:spcPts val="400"/>
              </a:spcBef>
              <a:buFont typeface="Gill Sans MT" panose="020B0502020104020203" pitchFamily="34" charset="0"/>
              <a:buAutoNum type="arabicPeriod"/>
            </a:pPr>
            <a:r>
              <a:rPr lang="it-IT" altLang="it-IT" sz="3200" dirty="0"/>
              <a:t>Patto di corresponsabilità educativa scuola/famiglia</a:t>
            </a:r>
          </a:p>
          <a:p>
            <a:pPr marL="596900" indent="-514350" eaLnBrk="1" hangingPunct="1">
              <a:spcBef>
                <a:spcPts val="400"/>
              </a:spcBef>
              <a:buFont typeface="Gill Sans MT" panose="020B0502020104020203" pitchFamily="34" charset="0"/>
              <a:buAutoNum type="arabicPeriod"/>
            </a:pPr>
            <a:r>
              <a:rPr lang="it-IT" altLang="it-IT" sz="3200" dirty="0"/>
              <a:t>Regolamento Interno</a:t>
            </a:r>
          </a:p>
          <a:p>
            <a:pPr marL="596900" indent="-514350" eaLnBrk="1" hangingPunct="1">
              <a:spcBef>
                <a:spcPts val="400"/>
              </a:spcBef>
              <a:buFont typeface="Gill Sans MT" panose="020B0502020104020203" pitchFamily="34" charset="0"/>
              <a:buAutoNum type="arabicPeriod"/>
            </a:pPr>
            <a:r>
              <a:rPr lang="it-IT" altLang="it-IT" sz="3200" dirty="0"/>
              <a:t>Regolamento Pediatrico</a:t>
            </a:r>
          </a:p>
          <a:p>
            <a:pPr marL="596900" indent="-514350" eaLnBrk="1" hangingPunct="1">
              <a:spcBef>
                <a:spcPts val="400"/>
              </a:spcBef>
              <a:buFont typeface="Gill Sans MT" panose="020B0502020104020203" pitchFamily="34" charset="0"/>
              <a:buAutoNum type="arabicPeriod"/>
            </a:pPr>
            <a:r>
              <a:rPr lang="it-IT" altLang="it-IT" sz="3200" dirty="0"/>
              <a:t>Ristorazione scolastica</a:t>
            </a:r>
          </a:p>
          <a:p>
            <a:pPr marL="596900" indent="-514350" eaLnBrk="1" hangingPunct="1">
              <a:spcBef>
                <a:spcPts val="400"/>
              </a:spcBef>
              <a:buFont typeface="Gill Sans MT" panose="020B0502020104020203" pitchFamily="34" charset="0"/>
              <a:buAutoNum type="arabicPeriod"/>
            </a:pPr>
            <a:r>
              <a:rPr lang="it-IT" altLang="it-IT" sz="3200" dirty="0"/>
              <a:t>Piano di emergenza</a:t>
            </a:r>
          </a:p>
          <a:p>
            <a:pPr marL="596900" indent="-514350" eaLnBrk="1" hangingPunct="1">
              <a:spcBef>
                <a:spcPts val="400"/>
              </a:spcBef>
              <a:buFont typeface="Gill Sans MT" panose="020B0502020104020203" pitchFamily="34" charset="0"/>
              <a:buAutoNum type="arabicPeriod"/>
            </a:pPr>
            <a:r>
              <a:rPr lang="it-IT" altLang="it-IT" sz="3200" dirty="0"/>
              <a:t>Regolamento economico</a:t>
            </a:r>
          </a:p>
          <a:p>
            <a:pPr marL="596900" indent="-514350" eaLnBrk="1" hangingPunct="1">
              <a:spcBef>
                <a:spcPts val="400"/>
              </a:spcBef>
              <a:buFont typeface="Gill Sans MT" panose="020B0502020104020203" pitchFamily="34" charset="0"/>
              <a:buAutoNum type="arabicPeriod"/>
            </a:pPr>
            <a:r>
              <a:rPr lang="it-IT" altLang="it-IT" sz="3200" dirty="0"/>
              <a:t>Piano di Inclusione</a:t>
            </a:r>
          </a:p>
          <a:p>
            <a:endParaRPr lang="it-IT" dirty="0"/>
          </a:p>
        </p:txBody>
      </p:sp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2407EE8F-5322-2A67-1DF6-D874B44D13F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000778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EC3BE8-0AB4-89A1-F334-EC441CBB0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1. PROGETTO EDUCATIVO:</a:t>
            </a:r>
            <a:br>
              <a:rPr lang="it-IT" b="1" dirty="0"/>
            </a:br>
            <a:r>
              <a:rPr lang="it-IT" b="1" dirty="0"/>
              <a:t>PADRE ANNIBALE MARIA DI FRANCIA e </a:t>
            </a:r>
            <a:r>
              <a:rPr lang="it-IT" b="1" dirty="0" err="1"/>
              <a:t>maria</a:t>
            </a:r>
            <a:r>
              <a:rPr lang="it-IT" b="1" dirty="0"/>
              <a:t> nazarena </a:t>
            </a:r>
            <a:r>
              <a:rPr lang="it-IT" b="1" dirty="0" err="1"/>
              <a:t>majone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166CC4-F774-33DC-E040-15B5D5481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5961" y="2208735"/>
            <a:ext cx="9906000" cy="4541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i="1" dirty="0"/>
              <a:t>«Io l’amo i miei bambini; </a:t>
            </a:r>
          </a:p>
          <a:p>
            <a:pPr marL="0" indent="0">
              <a:buNone/>
            </a:pPr>
            <a:r>
              <a:rPr lang="it-IT" sz="2800" i="1" dirty="0"/>
              <a:t>ei per me sono il più caro </a:t>
            </a:r>
            <a:r>
              <a:rPr lang="it-IT" sz="2800" i="1" dirty="0" err="1"/>
              <a:t>ideal</a:t>
            </a:r>
            <a:r>
              <a:rPr lang="it-IT" sz="2800" i="1" dirty="0"/>
              <a:t> della mia vita, </a:t>
            </a:r>
          </a:p>
          <a:p>
            <a:pPr marL="0" indent="0">
              <a:buNone/>
            </a:pPr>
            <a:r>
              <a:rPr lang="it-IT" sz="2800" i="1" dirty="0"/>
              <a:t>li strappai dall’oblio, dall’abbandono, </a:t>
            </a:r>
          </a:p>
          <a:p>
            <a:pPr marL="0" indent="0">
              <a:buNone/>
            </a:pPr>
            <a:r>
              <a:rPr lang="it-IT" sz="2800" i="1" dirty="0"/>
              <a:t>spinto nel </a:t>
            </a:r>
            <a:r>
              <a:rPr lang="it-IT" sz="2800" i="1" dirty="0" err="1"/>
              <a:t>cor</a:t>
            </a:r>
            <a:r>
              <a:rPr lang="it-IT" sz="2800" i="1" dirty="0"/>
              <a:t> da una speranza ardita…»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sz="2800" dirty="0"/>
              <a:t>IL SEGRETO DELL’EDUCAZIONE E’ L’AMORE PER I POVERI E PER I BAMBINI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800" dirty="0"/>
              <a:t>LA PEDAGOGIA IN SITUAZIONE FINALIZZATA ALLA REALIZZAZIONE DI OGNI PERSONA 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1026" name="Picture 2" descr="Istituto Orfanotrofio Antoniano ROGAZIONISTI Padova">
            <a:extLst>
              <a:ext uri="{FF2B5EF4-FFF2-40B4-BE49-F238E27FC236}">
                <a16:creationId xmlns:a16="http://schemas.microsoft.com/office/drawing/2014/main" id="{6E0EF448-25DE-C5E9-373E-87113ABAA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6" y="2048560"/>
            <a:ext cx="17430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Gliaca di Piraino un incontro su Madre Nazarena Majone - EventiPress">
            <a:extLst>
              <a:ext uri="{FF2B5EF4-FFF2-40B4-BE49-F238E27FC236}">
                <a16:creationId xmlns:a16="http://schemas.microsoft.com/office/drawing/2014/main" id="{AD6ACDD7-85BB-4E79-7F48-AEEE7F893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407" y="2208735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619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986BA5-796C-0359-A403-B31A74F22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498" y="1479665"/>
            <a:ext cx="9906000" cy="1382156"/>
          </a:xfrm>
        </p:spPr>
        <p:txBody>
          <a:bodyPr/>
          <a:lstStyle/>
          <a:p>
            <a:r>
              <a:rPr lang="it-IT" b="1" dirty="0">
                <a:solidFill>
                  <a:schemeClr val="tx2">
                    <a:satMod val="130000"/>
                  </a:schemeClr>
                </a:solidFill>
              </a:rPr>
              <a:t>2. CARTA DEI SERVIZI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C7AD37-FB3B-478E-A473-87AE6ED1F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498" y="2500004"/>
            <a:ext cx="9906000" cy="4024424"/>
          </a:xfrm>
        </p:spPr>
        <p:txBody>
          <a:bodyPr/>
          <a:lstStyle/>
          <a:p>
            <a:pPr marL="0" indent="0" algn="just">
              <a:buNone/>
            </a:pPr>
            <a:r>
              <a:rPr lang="it-IT" altLang="it-IT" sz="3600" dirty="0"/>
              <a:t>La Carta dei Servizi del Nido Integrato definisce e rende noto alle famiglie, ai bambini e alla comunità cosa devono attendersi rivolgendosi ad una scuola parrocchiale, in termini di proposta educativa, di percorso scolastico, di regole di funzionamento, di livelli educativo-formativi, di condizioni ambientali.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 descr="Immagine che contiene giocattolo, cartone animato, clipart&#10;&#10;Descrizione generata automaticamente">
            <a:extLst>
              <a:ext uri="{FF2B5EF4-FFF2-40B4-BE49-F238E27FC236}">
                <a16:creationId xmlns:a16="http://schemas.microsoft.com/office/drawing/2014/main" id="{EA3838B9-40B8-03DE-F23E-D4CF00E24B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905" y="0"/>
            <a:ext cx="1934094" cy="2054306"/>
          </a:xfrm>
          <a:prstGeom prst="rect">
            <a:avLst/>
          </a:prstGeom>
        </p:spPr>
      </p:pic>
      <p:pic>
        <p:nvPicPr>
          <p:cNvPr id="5" name="image1.jpg" descr="logoScuolaInfanziamod1">
            <a:extLst>
              <a:ext uri="{FF2B5EF4-FFF2-40B4-BE49-F238E27FC236}">
                <a16:creationId xmlns:a16="http://schemas.microsoft.com/office/drawing/2014/main" id="{90DD468C-1CB6-9BA3-B174-6F9088FBE9C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12888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6110D-4D99-3134-E177-085709476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194C36-EF1C-BFD8-AEF5-F1352FE07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it-IT" b="1" dirty="0">
                <a:solidFill>
                  <a:schemeClr val="tx2">
                    <a:satMod val="130000"/>
                  </a:schemeClr>
                </a:solidFill>
              </a:rPr>
            </a:br>
            <a:br>
              <a:rPr lang="it-IT" b="1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b="1" dirty="0">
                <a:solidFill>
                  <a:schemeClr val="tx2">
                    <a:satMod val="130000"/>
                  </a:schemeClr>
                </a:solidFill>
              </a:rPr>
              <a:t>3. PIANO DELL’ OFFERTA </a:t>
            </a:r>
            <a:br>
              <a:rPr lang="it-IT" b="1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b="1" dirty="0">
                <a:solidFill>
                  <a:schemeClr val="tx2">
                    <a:satMod val="130000"/>
                  </a:schemeClr>
                </a:solidFill>
              </a:rPr>
              <a:t>EDUCATIVA </a:t>
            </a:r>
            <a:r>
              <a:rPr lang="it-IT" sz="4000" b="1" dirty="0">
                <a:solidFill>
                  <a:schemeClr val="tx2">
                    <a:satMod val="130000"/>
                  </a:schemeClr>
                </a:solidFill>
              </a:rPr>
              <a:t>(per il nido)</a:t>
            </a:r>
            <a:br>
              <a:rPr lang="it-IT" sz="4000" b="1" dirty="0">
                <a:solidFill>
                  <a:schemeClr val="tx2">
                    <a:satMod val="130000"/>
                  </a:schemeClr>
                </a:solidFill>
              </a:rPr>
            </a:br>
            <a:br>
              <a:rPr lang="it-IT" b="1" dirty="0">
                <a:solidFill>
                  <a:schemeClr val="tx2">
                    <a:satMod val="130000"/>
                  </a:schemeClr>
                </a:solidFill>
              </a:rPr>
            </a:b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6C9386-077F-44B3-EA12-32F5585D1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830" y="2147506"/>
            <a:ext cx="9906000" cy="4024424"/>
          </a:xfrm>
        </p:spPr>
        <p:txBody>
          <a:bodyPr>
            <a:normAutofit fontScale="92500"/>
          </a:bodyPr>
          <a:lstStyle/>
          <a:p>
            <a:pPr marL="82296" indent="-283464" algn="just" rtl="0">
              <a:spcBef>
                <a:spcPts val="300"/>
              </a:spcBef>
              <a:buNone/>
            </a:pPr>
            <a:r>
              <a:rPr lang="it-IT" sz="2800" b="0" i="0" u="none" strike="noStrike" dirty="0">
                <a:solidFill>
                  <a:srgbClr val="000000"/>
                </a:solidFill>
                <a:effectLst/>
              </a:rPr>
              <a:t>Il Piano dell’Offerta Educativa è un documento fondamentale con il quale si esprimono, alle famiglie e alla comunità locale, le scelte educative, della gestione ed organizzative del nostro NIDO INTEGRATO.</a:t>
            </a:r>
            <a:endParaRPr lang="it-IT" sz="3600" b="0" dirty="0">
              <a:effectLst/>
            </a:endParaRPr>
          </a:p>
          <a:p>
            <a:pPr algn="just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it-IT" sz="2800" b="0" i="0" u="none" strike="noStrike" dirty="0">
                <a:solidFill>
                  <a:srgbClr val="000000"/>
                </a:solidFill>
                <a:effectLst/>
              </a:rPr>
              <a:t>è un documento flessibile ed aperto, ANNUALE elaborato ed aggiornato dal Collegio delle Educatrici.</a:t>
            </a:r>
            <a:endParaRPr lang="it-IT" sz="2800" b="0" i="0" u="none" strike="noStrike" dirty="0">
              <a:solidFill>
                <a:srgbClr val="0F6FC6"/>
              </a:solidFill>
              <a:effectLst/>
            </a:endParaRPr>
          </a:p>
          <a:p>
            <a:pPr algn="just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it-IT" sz="2800" b="0" i="0" u="none" strike="noStrike" dirty="0">
                <a:solidFill>
                  <a:srgbClr val="000000"/>
                </a:solidFill>
                <a:effectLst/>
              </a:rPr>
              <a:t>è un importante strumento per le educatrici, ma rappresenta anche e soprattutto un prezioso mezzo di comunicazione con le famiglie.</a:t>
            </a:r>
            <a:endParaRPr lang="it-IT" sz="2800" b="0" i="0" u="none" strike="noStrike" dirty="0">
              <a:solidFill>
                <a:srgbClr val="0F6FC6"/>
              </a:solidFill>
              <a:effectLst/>
            </a:endParaRPr>
          </a:p>
          <a:p>
            <a:pPr algn="just" rtl="0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it-IT" sz="2800" b="0" i="0" u="none" strike="noStrike" dirty="0">
                <a:solidFill>
                  <a:srgbClr val="000000"/>
                </a:solidFill>
                <a:effectLst/>
              </a:rPr>
              <a:t>si può definire, quindi, una vera e propria carta d’identità con cui il servizio di nido si definisce ed esprime la propria azione pedagogica e educativa.</a:t>
            </a:r>
            <a:endParaRPr lang="it-IT" sz="2800" b="0" i="0" u="none" strike="noStrike" dirty="0">
              <a:solidFill>
                <a:srgbClr val="0F6FC6"/>
              </a:solidFill>
              <a:effectLst/>
            </a:endParaRPr>
          </a:p>
          <a:p>
            <a:endParaRPr lang="it-IT" dirty="0"/>
          </a:p>
        </p:txBody>
      </p:sp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BA4482CB-AA36-FD08-05BF-881DB90F9CC2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889177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860059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B3F7BC-382E-B85D-1FD7-DC03D8ED3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chemeClr val="tx2">
                    <a:satMod val="130000"/>
                  </a:schemeClr>
                </a:solidFill>
              </a:rPr>
              <a:t>4. P.T.O.F. 2025-2027 </a:t>
            </a:r>
            <a:br>
              <a:rPr lang="it-IT" b="1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b="1" dirty="0">
                <a:solidFill>
                  <a:schemeClr val="tx2">
                    <a:satMod val="130000"/>
                  </a:schemeClr>
                </a:solidFill>
              </a:rPr>
              <a:t>(per scuola infanzia)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101718-AB9A-EE0F-3A0C-2FF63B257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201" y="2013065"/>
            <a:ext cx="10521142" cy="431153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b="0" i="0" u="none" strike="noStrike" dirty="0">
                <a:solidFill>
                  <a:srgbClr val="000000"/>
                </a:solidFill>
                <a:effectLst/>
                <a:latin typeface="Gill Sans"/>
              </a:rPr>
              <a:t>Definisce e rende noto alle famiglie, ai bambini e alla comunità cosa devono attendersi rivolgendosi ad una scuola cattolica, in termini di proposta educativa, di percorso scolastico, di regole di funzionamento, di livelli educativo-formativi, di condizioni ambientali.</a:t>
            </a:r>
          </a:p>
          <a:p>
            <a:pPr marL="137160" indent="-320040" algn="just" rtl="0" fontAlgn="base">
              <a:spcBef>
                <a:spcPts val="600"/>
              </a:spcBef>
              <a:buNone/>
            </a:pPr>
            <a:r>
              <a:rPr lang="it-IT" b="0" i="0" u="none" strike="noStrike" dirty="0">
                <a:solidFill>
                  <a:srgbClr val="000000"/>
                </a:solidFill>
                <a:effectLst/>
                <a:latin typeface="Gill Sans"/>
              </a:rPr>
              <a:t>Contiene una sintesi pedagogica delle scelte culturali, organizzative, operative che caratterizzano l'offerta educativa e formativa della scuola con il compito di trasferire tali scelte nella programmazione curricolare. </a:t>
            </a:r>
            <a:br>
              <a:rPr lang="it-IT" sz="3200" dirty="0"/>
            </a:br>
            <a:r>
              <a:rPr lang="it-IT" b="0" i="0" u="none" strike="noStrike" dirty="0">
                <a:solidFill>
                  <a:srgbClr val="000000"/>
                </a:solidFill>
                <a:effectLst/>
                <a:latin typeface="Gill Sans"/>
              </a:rPr>
              <a:t>E’ un documento flessibile ed aperto, TRIENNALE elaborato ed aggiornato ANNUALMENTE dal Collegio delle Insegnanti in base alle Indicazioni Nazionali per il Curricolo.</a:t>
            </a:r>
            <a:endParaRPr lang="it-IT" b="0" i="0" u="none" strike="noStrike" dirty="0">
              <a:solidFill>
                <a:srgbClr val="0F6FC6"/>
              </a:solidFill>
              <a:effectLst/>
              <a:latin typeface="Noto Sans Symbols"/>
            </a:endParaRPr>
          </a:p>
          <a:p>
            <a:pPr marL="0" indent="0" algn="just" rtl="0" fontAlgn="base">
              <a:spcBef>
                <a:spcPts val="300"/>
              </a:spcBef>
              <a:buNone/>
            </a:pPr>
            <a:r>
              <a:rPr lang="it-IT" b="0" i="0" u="none" strike="noStrike" dirty="0">
                <a:solidFill>
                  <a:srgbClr val="000000"/>
                </a:solidFill>
                <a:effectLst/>
                <a:latin typeface="Gill Sans"/>
              </a:rPr>
              <a:t>E’ un importante strumento per gli insegnanti, ma rappresenta anche e soprattutto un prezioso mezzo di comunicazione con le famiglie.</a:t>
            </a:r>
            <a:endParaRPr lang="it-IT" b="0" i="0" u="none" strike="noStrike" dirty="0">
              <a:solidFill>
                <a:srgbClr val="0F6FC6"/>
              </a:solidFill>
              <a:effectLst/>
              <a:latin typeface="Noto Sans Symbols"/>
            </a:endParaRPr>
          </a:p>
          <a:p>
            <a:pPr marL="0" indent="0" algn="just" rtl="0" fontAlgn="base">
              <a:spcBef>
                <a:spcPts val="300"/>
              </a:spcBef>
              <a:buNone/>
            </a:pPr>
            <a:r>
              <a:rPr lang="it-IT" b="0" i="0" u="none" strike="noStrike" dirty="0">
                <a:solidFill>
                  <a:srgbClr val="000000"/>
                </a:solidFill>
                <a:effectLst/>
                <a:latin typeface="Gill Sans"/>
              </a:rPr>
              <a:t>Si può definire, quindi, una vera e propria carta d’identità con cui la scuola si definisce ed esprime la propria azione pedagogica e didattica.</a:t>
            </a:r>
            <a:endParaRPr lang="it-IT" b="0" i="0" u="none" strike="noStrike" dirty="0">
              <a:solidFill>
                <a:srgbClr val="0F6FC6"/>
              </a:solidFill>
              <a:effectLst/>
              <a:latin typeface="Noto Sans Symbols"/>
            </a:endParaRPr>
          </a:p>
        </p:txBody>
      </p:sp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DD9F2B3F-6790-0BCC-9CF4-EF3F797E634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889177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169578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90779E-CD02-0CA3-BFA8-5045E5C1E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413657"/>
            <a:ext cx="10591801" cy="56203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3600" b="1" dirty="0">
                <a:latin typeface="+mj-lt"/>
              </a:rPr>
              <a:t>LA SCUOLA DELL’INFANZIA E </a:t>
            </a:r>
          </a:p>
          <a:p>
            <a:pPr marL="0" indent="0">
              <a:buNone/>
            </a:pPr>
            <a:r>
              <a:rPr lang="it-IT" sz="3600" b="1" dirty="0">
                <a:latin typeface="+mj-lt"/>
              </a:rPr>
              <a:t>NIDO INTEGRATO P. ANNIBALE</a:t>
            </a:r>
            <a:br>
              <a:rPr lang="it-IT" dirty="0">
                <a:latin typeface="+mj-lt"/>
              </a:rPr>
            </a:br>
            <a:br>
              <a:rPr lang="it-IT" dirty="0">
                <a:latin typeface="+mj-lt"/>
              </a:rPr>
            </a:br>
            <a:r>
              <a:rPr lang="it-IT" sz="3600" dirty="0">
                <a:latin typeface="+mj-lt"/>
              </a:rPr>
              <a:t>È riconosciuta:</a:t>
            </a:r>
            <a:br>
              <a:rPr lang="it-IT" sz="3600" dirty="0">
                <a:latin typeface="+mj-lt"/>
              </a:rPr>
            </a:br>
            <a:br>
              <a:rPr lang="it-IT" sz="3600" dirty="0">
                <a:latin typeface="+mj-lt"/>
              </a:rPr>
            </a:br>
            <a:r>
              <a:rPr lang="it-IT" sz="3600" dirty="0">
                <a:latin typeface="+mj-lt"/>
              </a:rPr>
              <a:t>- DALLA REGIONE VENETO</a:t>
            </a:r>
            <a:br>
              <a:rPr lang="it-IT" sz="3600" dirty="0">
                <a:latin typeface="+mj-lt"/>
              </a:rPr>
            </a:br>
            <a:r>
              <a:rPr lang="it-IT" sz="3600" dirty="0">
                <a:latin typeface="+mj-lt"/>
              </a:rPr>
              <a:t>per il servizio nido </a:t>
            </a:r>
            <a:br>
              <a:rPr lang="it-IT" sz="3600" dirty="0">
                <a:latin typeface="+mj-lt"/>
              </a:rPr>
            </a:br>
            <a:br>
              <a:rPr lang="it-IT" sz="3600" dirty="0">
                <a:latin typeface="+mj-lt"/>
              </a:rPr>
            </a:br>
            <a:r>
              <a:rPr lang="it-IT" sz="3600" dirty="0">
                <a:latin typeface="+mj-lt"/>
              </a:rPr>
              <a:t>- DAL MINISTERO DELL’ISTRUZIONE </a:t>
            </a:r>
          </a:p>
          <a:p>
            <a:pPr marL="0" indent="0">
              <a:buNone/>
            </a:pPr>
            <a:r>
              <a:rPr lang="it-IT" sz="3600" dirty="0">
                <a:latin typeface="+mj-lt"/>
              </a:rPr>
              <a:t>per scuola dell’infanzia paritaria cattolica</a:t>
            </a:r>
            <a:br>
              <a:rPr lang="it-IT" sz="3600" dirty="0">
                <a:latin typeface="+mj-lt"/>
              </a:rPr>
            </a:br>
            <a:endParaRPr lang="it-IT" dirty="0">
              <a:latin typeface="+mj-lt"/>
            </a:endParaRPr>
          </a:p>
        </p:txBody>
      </p:sp>
      <p:pic>
        <p:nvPicPr>
          <p:cNvPr id="2" name="image1.jpg" descr="logoScuolaInfanziamod1">
            <a:extLst>
              <a:ext uri="{FF2B5EF4-FFF2-40B4-BE49-F238E27FC236}">
                <a16:creationId xmlns:a16="http://schemas.microsoft.com/office/drawing/2014/main" id="{3CF62C60-4754-C4DF-8E5A-04900E1C52B0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19008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A8C9E8-67D5-267A-4D9A-D93E632EE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58" y="627458"/>
            <a:ext cx="9906000" cy="1382156"/>
          </a:xfrm>
        </p:spPr>
        <p:txBody>
          <a:bodyPr/>
          <a:lstStyle/>
          <a:p>
            <a:r>
              <a:rPr lang="it-IT" b="1" dirty="0">
                <a:solidFill>
                  <a:schemeClr val="tx2">
                    <a:satMod val="130000"/>
                  </a:schemeClr>
                </a:solidFill>
              </a:rPr>
              <a:t>5</a:t>
            </a:r>
            <a:r>
              <a:rPr lang="it-IT" sz="4400" b="1" dirty="0">
                <a:solidFill>
                  <a:schemeClr val="tx2">
                    <a:satMod val="130000"/>
                  </a:schemeClr>
                </a:solidFill>
              </a:rPr>
              <a:t>. PATTO DI CORRESPONSABILITÀ EDUCATIVA SCUOLA/FAMIGLIA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4BC48D-A1E1-D3C5-B920-C2D8764E4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458" y="2076056"/>
            <a:ext cx="9906000" cy="4024424"/>
          </a:xfrm>
        </p:spPr>
        <p:txBody>
          <a:bodyPr>
            <a:normAutofit fontScale="92500" lnSpcReduction="20000"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it-IT" altLang="it-IT" sz="2400" dirty="0"/>
              <a:t>	La scuola si pone in continuità e complementarietà educativa con la famiglia. L’interazione si concretizza in uno scambio reciproco di informazioni utili sulla crescita del bambino e nell’accordo sulle linee di intervento:</a:t>
            </a:r>
          </a:p>
          <a:p>
            <a:r>
              <a:rPr lang="it-IT" altLang="it-IT" sz="2400" dirty="0"/>
              <a:t>valorizzazione dei momenti di accoglienza e dell’uscita per un rapido confronto sugli aspetti legati alla routine quotidiana;</a:t>
            </a:r>
          </a:p>
          <a:p>
            <a:r>
              <a:rPr lang="it-IT" altLang="it-IT" sz="2400" dirty="0"/>
              <a:t>colloqui con le insegnanti negli orari di ricevimento;</a:t>
            </a:r>
          </a:p>
          <a:p>
            <a:r>
              <a:rPr lang="it-IT" altLang="it-IT" sz="2400" dirty="0"/>
              <a:t>incontri  scuola – famiglia all’inizio e  durante l’anno scolastico per un’informazione coordinata e unitaria del processo formativo;</a:t>
            </a:r>
          </a:p>
          <a:p>
            <a:r>
              <a:rPr lang="it-IT" altLang="it-IT" sz="2400" dirty="0"/>
              <a:t>interazione dinamica tra rappresentati, genitori e direzione </a:t>
            </a:r>
          </a:p>
          <a:p>
            <a:pPr marL="0" indent="0">
              <a:buNone/>
            </a:pPr>
            <a:r>
              <a:rPr lang="it-IT" altLang="it-IT" sz="2400" dirty="0"/>
              <a:t>per una condivisione della progettazione educativa ed una </a:t>
            </a:r>
          </a:p>
          <a:p>
            <a:pPr marL="0" indent="0">
              <a:buNone/>
            </a:pPr>
            <a:r>
              <a:rPr lang="it-IT" altLang="it-IT" sz="2400" dirty="0"/>
              <a:t>valutazione sull’erogazione del servizio formativo.</a:t>
            </a:r>
          </a:p>
          <a:p>
            <a:endParaRPr lang="it-IT" dirty="0"/>
          </a:p>
        </p:txBody>
      </p:sp>
      <p:pic>
        <p:nvPicPr>
          <p:cNvPr id="4" name="Immagine 3" descr="Immagine che contiene testo, clipart, cartone animato, illustrazione&#10;&#10;Descrizione generata automaticamente">
            <a:extLst>
              <a:ext uri="{FF2B5EF4-FFF2-40B4-BE49-F238E27FC236}">
                <a16:creationId xmlns:a16="http://schemas.microsoft.com/office/drawing/2014/main" id="{E509F521-8655-29E6-9B5E-462D64365A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917" y="4157588"/>
            <a:ext cx="3821083" cy="2700412"/>
          </a:xfrm>
          <a:prstGeom prst="rect">
            <a:avLst/>
          </a:prstGeom>
        </p:spPr>
      </p:pic>
      <p:pic>
        <p:nvPicPr>
          <p:cNvPr id="5" name="image1.jpg" descr="logoScuolaInfanziamod1">
            <a:extLst>
              <a:ext uri="{FF2B5EF4-FFF2-40B4-BE49-F238E27FC236}">
                <a16:creationId xmlns:a16="http://schemas.microsoft.com/office/drawing/2014/main" id="{8B4A0576-3CDF-F2ED-9E07-9E8A205C9570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019337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3B2EBB-74D9-42FA-817E-F312C720B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93915"/>
            <a:ext cx="9906000" cy="1382156"/>
          </a:xfrm>
        </p:spPr>
        <p:txBody>
          <a:bodyPr/>
          <a:lstStyle/>
          <a:p>
            <a:r>
              <a:rPr lang="it-IT" b="1" dirty="0">
                <a:solidFill>
                  <a:schemeClr val="tx2">
                    <a:satMod val="130000"/>
                  </a:schemeClr>
                </a:solidFill>
              </a:rPr>
              <a:t>6. REGOLAMENTO  INTERNO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3105E5-8D13-0461-35A8-BD4FB64DE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676071"/>
            <a:ext cx="9906000" cy="4357907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 2" panose="05020102010507070707" pitchFamily="18" charset="2"/>
              <a:buNone/>
            </a:pPr>
            <a:r>
              <a:rPr lang="it-IT" altLang="it-IT" sz="2800" dirty="0"/>
              <a:t>	Il regolamento di istituto è la carta legislativa scolastica che stabilisce le modalità organizzative e gestionali della scuola volte a garantire la realizzazione del Piano educativo e del P.T.O.F. secondo criteri di trasparenza e coerenza. 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it-IT" altLang="it-IT" sz="2800" b="1" dirty="0">
                <a:solidFill>
                  <a:schemeClr val="tx2"/>
                </a:solidFill>
              </a:rPr>
              <a:t>Finalità:</a:t>
            </a:r>
            <a:br>
              <a:rPr lang="it-IT" altLang="it-IT" sz="2800" dirty="0"/>
            </a:br>
            <a:r>
              <a:rPr lang="it-IT" altLang="it-IT" sz="2800" dirty="0"/>
              <a:t>- stabilire delle regole per il funzionamento generale delle scuole.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it-IT" altLang="it-IT" sz="2800" dirty="0"/>
              <a:t>	- regolamentare i comportamenti individuali e collettivi.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it-IT" altLang="it-IT" sz="2800" dirty="0"/>
              <a:t>	- contribuire attraverso l’osservanza degli obblighi derivanti dalla convivenza civile al conseguimento delle finalità educative e formative proprie dell’istituzione scolastica.</a:t>
            </a:r>
          </a:p>
          <a:p>
            <a:endParaRPr lang="it-IT" dirty="0"/>
          </a:p>
        </p:txBody>
      </p:sp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BA138E26-01DD-D788-05A8-70E8F4999F91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391938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E072A4-703E-0FCC-F95E-30AFC972C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491" y="190532"/>
            <a:ext cx="9906000" cy="1382156"/>
          </a:xfrm>
        </p:spPr>
        <p:txBody>
          <a:bodyPr/>
          <a:lstStyle/>
          <a:p>
            <a:r>
              <a:rPr lang="it-IT" b="1" dirty="0">
                <a:solidFill>
                  <a:schemeClr val="tx2">
                    <a:satMod val="130000"/>
                  </a:schemeClr>
                </a:solidFill>
              </a:rPr>
              <a:t>7. REGOLAMENTO  PEDIATRICO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72716B-5654-8AF4-6DDA-600833CC4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589314"/>
            <a:ext cx="9906000" cy="4444664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buFont typeface="Wingdings 2" panose="05020102010507070707" pitchFamily="18" charset="2"/>
              <a:buNone/>
            </a:pPr>
            <a:r>
              <a:rPr lang="it-IT" altLang="it-IT" sz="3200" dirty="0"/>
              <a:t>	Lo scopo del regolamento pediatrico per le scuole è quello di fornire indicazioni omogenee per la tutela del singolo e della collettività, obiettivo che può essere perseguito solo attraverso la collaborazione e la partecipazione del personale della scuola, del personale sanitario e dei genitori.</a:t>
            </a:r>
          </a:p>
          <a:p>
            <a:pPr algn="ctr" eaLnBrk="1" hangingPunct="1">
              <a:buFont typeface="Wingdings 2" panose="05020102010507070707" pitchFamily="18" charset="2"/>
              <a:buNone/>
            </a:pPr>
            <a:endParaRPr lang="it-IT" altLang="it-IT" sz="3200" i="1" dirty="0"/>
          </a:p>
          <a:p>
            <a:pPr algn="ctr" eaLnBrk="1" hangingPunct="1">
              <a:buFont typeface="Wingdings 2" panose="05020102010507070707" pitchFamily="18" charset="2"/>
              <a:buNone/>
            </a:pPr>
            <a:r>
              <a:rPr lang="it-IT" altLang="it-IT" sz="3200" i="1" dirty="0"/>
              <a:t>“Manuale per la prevenzione delle malattie infettive nelle comunità infantili e scolastiche” </a:t>
            </a:r>
          </a:p>
          <a:p>
            <a:pPr algn="ctr" eaLnBrk="1" hangingPunct="1">
              <a:buFont typeface="Wingdings 2" panose="05020102010507070707" pitchFamily="18" charset="2"/>
              <a:buNone/>
            </a:pPr>
            <a:r>
              <a:rPr lang="it-IT" altLang="it-IT" sz="3200" i="1" dirty="0"/>
              <a:t>Regione Veneto</a:t>
            </a:r>
          </a:p>
        </p:txBody>
      </p:sp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9FCF2135-AEFC-5B00-5D29-0D35A8E22470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7834920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766D7A-A58E-2A52-C67F-E319E5B7B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25830"/>
            <a:ext cx="9906000" cy="1382156"/>
          </a:xfrm>
        </p:spPr>
        <p:txBody>
          <a:bodyPr/>
          <a:lstStyle/>
          <a:p>
            <a:r>
              <a:rPr lang="it-IT" b="1" dirty="0">
                <a:solidFill>
                  <a:schemeClr val="tx2">
                    <a:satMod val="130000"/>
                  </a:schemeClr>
                </a:solidFill>
              </a:rPr>
              <a:t>8. RISTORAZIONE  SCOLASTICA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799994-9921-620E-7573-E4925EEFA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79" y="1479665"/>
            <a:ext cx="9906000" cy="4024424"/>
          </a:xfrm>
        </p:spPr>
        <p:txBody>
          <a:bodyPr/>
          <a:lstStyle/>
          <a:p>
            <a:pPr algn="just" eaLnBrk="1" hangingPunct="1">
              <a:buFont typeface="Wingdings 2" panose="05020102010507070707" pitchFamily="18" charset="2"/>
              <a:buNone/>
            </a:pPr>
            <a:r>
              <a:rPr lang="it-IT" altLang="it-IT" sz="3200" dirty="0"/>
              <a:t>	Il servizio di ristorazione scolastica, per rispondere a criteri di qualità, salubrità e gradimento necessita di un documento ben delineato e caratterizzante il tipo di servizio  che si intende erogare. </a:t>
            </a:r>
          </a:p>
          <a:p>
            <a:pPr algn="ctr" eaLnBrk="1" hangingPunct="1">
              <a:buFont typeface="Wingdings 2" panose="05020102010507070707" pitchFamily="18" charset="2"/>
              <a:buNone/>
            </a:pPr>
            <a:r>
              <a:rPr lang="it-IT" altLang="it-IT" sz="3200" i="1" dirty="0"/>
              <a:t>Linee di indirizzo nazionale per la ristorazione scolastica </a:t>
            </a:r>
          </a:p>
          <a:p>
            <a:endParaRPr lang="it-IT" dirty="0"/>
          </a:p>
        </p:txBody>
      </p:sp>
      <p:pic>
        <p:nvPicPr>
          <p:cNvPr id="4" name="Immagine 3" descr="Immagine che contiene cartone animato&#10;&#10;Descrizione generata automaticamente">
            <a:extLst>
              <a:ext uri="{FF2B5EF4-FFF2-40B4-BE49-F238E27FC236}">
                <a16:creationId xmlns:a16="http://schemas.microsoft.com/office/drawing/2014/main" id="{975CDACB-53D0-1C8F-E564-6EED1E4CE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631" y="4143323"/>
            <a:ext cx="4220095" cy="2721531"/>
          </a:xfrm>
          <a:prstGeom prst="rect">
            <a:avLst/>
          </a:prstGeom>
        </p:spPr>
      </p:pic>
      <p:pic>
        <p:nvPicPr>
          <p:cNvPr id="5" name="image1.jpg" descr="logoScuolaInfanziamod1">
            <a:extLst>
              <a:ext uri="{FF2B5EF4-FFF2-40B4-BE49-F238E27FC236}">
                <a16:creationId xmlns:a16="http://schemas.microsoft.com/office/drawing/2014/main" id="{114EA99B-6620-1483-03E0-F621A41A50AF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691398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15F0A9D0-BB35-4CAB-B92D-E061B9D8E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52F5DE35-776B-4C7D-AF2E-514E68BDD2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0" y="0"/>
            <a:ext cx="698360" cy="57024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4A65E4E8-1272-4386-BDFE-0129D7A7E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9642143" y="0"/>
            <a:ext cx="2549857" cy="207446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7" name="Straight Connector 1036">
            <a:extLst>
              <a:ext uri="{FF2B5EF4-FFF2-40B4-BE49-F238E27FC236}">
                <a16:creationId xmlns:a16="http://schemas.microsoft.com/office/drawing/2014/main" id="{A6515F51-DBC6-42B8-9C34-749F69BB6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97737" y="0"/>
            <a:ext cx="1294263" cy="5991367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19F84FE8-F154-EE66-A3A3-8AB7EB26E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543" y="398557"/>
            <a:ext cx="10529048" cy="14763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9. PIANO DI EMERGENZA</a:t>
            </a:r>
          </a:p>
        </p:txBody>
      </p:sp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873F5967-4993-405D-A3E6-84DCEFF44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2403086" cy="103723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370EAC7-8969-0C24-3B90-7F8ABF69C3DD}"/>
              </a:ext>
            </a:extLst>
          </p:cNvPr>
          <p:cNvSpPr txBox="1"/>
          <p:nvPr/>
        </p:nvSpPr>
        <p:spPr>
          <a:xfrm>
            <a:off x="1062793" y="1577440"/>
            <a:ext cx="7874378" cy="49612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L’Istituto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ha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elaborato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un piano di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emergenza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e di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evacuazione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per far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fronte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a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possibili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situazioni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critiche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che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possono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riguardare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la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struttura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e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gli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utenti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(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famiglie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, bambini,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docenti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,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ausiliari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).</a:t>
            </a:r>
            <a:endParaRPr lang="en-US" sz="2400" b="0" dirty="0">
              <a:solidFill>
                <a:schemeClr val="tx2"/>
              </a:solidFill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Di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seguito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principali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compiti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/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doveri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:</a:t>
            </a:r>
            <a:endParaRPr lang="en-US" sz="2400" b="0" dirty="0">
              <a:solidFill>
                <a:schemeClr val="tx2"/>
              </a:solidFill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br>
              <a:rPr lang="en-US" sz="2400" b="0" dirty="0">
                <a:solidFill>
                  <a:schemeClr val="tx2"/>
                </a:solidFill>
                <a:effectLst/>
              </a:rPr>
            </a:b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PERSONALE EDUCATIVO:</a:t>
            </a:r>
            <a:endParaRPr lang="en-US" sz="2400" b="0" dirty="0">
              <a:solidFill>
                <a:schemeClr val="tx2"/>
              </a:solidFill>
              <a:effectLst/>
            </a:endParaRP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Segnalare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ai bambini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azioni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da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intraprendere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in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caso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di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emergenza</a:t>
            </a:r>
            <a:endParaRPr lang="en-US" sz="2400" b="0" i="0" u="none" strike="noStrike" dirty="0">
              <a:solidFill>
                <a:schemeClr val="tx2"/>
              </a:solidFill>
              <a:effectLst/>
            </a:endParaRP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Guidare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il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gruppo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classe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nelle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evacuazioni</a:t>
            </a:r>
            <a:endParaRPr lang="en-US" sz="2400" b="0" i="0" u="none" strike="noStrike" dirty="0">
              <a:solidFill>
                <a:schemeClr val="tx2"/>
              </a:solidFill>
              <a:effectLst/>
            </a:endParaRP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Individuare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apri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-fila e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chiudi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-fila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br>
              <a:rPr lang="en-US" sz="2400" b="0" dirty="0">
                <a:solidFill>
                  <a:schemeClr val="tx2"/>
                </a:solidFill>
                <a:effectLst/>
              </a:rPr>
            </a:b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GENITORI (se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presenti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a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scuola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)</a:t>
            </a:r>
            <a:endParaRPr lang="en-US" sz="2400" b="0" dirty="0">
              <a:solidFill>
                <a:schemeClr val="tx2"/>
              </a:solidFill>
              <a:effectLst/>
            </a:endParaRP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Mantenere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la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calma</a:t>
            </a:r>
            <a:endParaRPr lang="en-US" sz="2400" b="0" i="0" u="none" strike="noStrike" dirty="0">
              <a:solidFill>
                <a:schemeClr val="tx2"/>
              </a:solidFill>
              <a:effectLst/>
            </a:endParaRP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Non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cercare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di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raggiungere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il proprio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figlio</a:t>
            </a:r>
            <a:endParaRPr lang="en-US" sz="2400" b="0" i="0" u="none" strike="noStrike" dirty="0">
              <a:solidFill>
                <a:schemeClr val="tx2"/>
              </a:solidFill>
              <a:effectLst/>
            </a:endParaRP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Attenersi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alle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disposizioni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del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personale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educativo</a:t>
            </a:r>
            <a:endParaRPr lang="en-US" sz="2400" b="0" i="0" u="none" strike="noStrike" dirty="0">
              <a:solidFill>
                <a:schemeClr val="tx2"/>
              </a:solidFill>
              <a:effectLst/>
            </a:endParaRP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Dirigersi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verso le vie di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fuga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secondo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quanto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indicato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nelle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planimetrie</a:t>
            </a:r>
            <a:r>
              <a:rPr lang="en-US" sz="2400" b="0" i="0" u="none" strike="noStrike" dirty="0">
                <a:solidFill>
                  <a:schemeClr val="tx2"/>
                </a:solidFill>
                <a:effectLst/>
              </a:rPr>
              <a:t> di </a:t>
            </a:r>
            <a:r>
              <a:rPr lang="en-US" sz="2400" b="0" i="0" u="none" strike="noStrike" dirty="0" err="1">
                <a:solidFill>
                  <a:schemeClr val="tx2"/>
                </a:solidFill>
                <a:effectLst/>
              </a:rPr>
              <a:t>emergenza</a:t>
            </a:r>
            <a:endParaRPr lang="en-US" sz="2400" b="0" i="0" u="none" strike="noStrike" dirty="0">
              <a:solidFill>
                <a:schemeClr val="tx2"/>
              </a:solidFill>
              <a:effectLst/>
            </a:endParaRPr>
          </a:p>
        </p:txBody>
      </p:sp>
      <p:cxnSp>
        <p:nvCxnSpPr>
          <p:cNvPr id="1041" name="Straight Connector 1040">
            <a:extLst>
              <a:ext uri="{FF2B5EF4-FFF2-40B4-BE49-F238E27FC236}">
                <a16:creationId xmlns:a16="http://schemas.microsoft.com/office/drawing/2014/main" id="{A3A523CC-BD6C-4A0D-B9DB-1DC2CE1E2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807758" y="5501473"/>
            <a:ext cx="5455709" cy="1356527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emergenza sirena icona nel comico stile. polizia allarme vettore cartone  animato illustrazione su bianca isolato sfondo. medico mettere in guardia  attività commerciale concetto spruzzo effetto. 20092306 Arte vettoriale a  Vecteezy">
            <a:extLst>
              <a:ext uri="{FF2B5EF4-FFF2-40B4-BE49-F238E27FC236}">
                <a16:creationId xmlns:a16="http://schemas.microsoft.com/office/drawing/2014/main" id="{A7788C82-39FC-6243-E65A-26A9AB952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68911" y="2043173"/>
            <a:ext cx="2771654" cy="277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6331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849BBC-1FA8-0EF6-5450-A7D1DDACB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tx2">
                    <a:satMod val="130000"/>
                  </a:schemeClr>
                </a:solidFill>
              </a:rPr>
              <a:t>10. IMPEGNO ECONOMICO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0F2EAF-202A-AD58-11DE-5F0B96079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 2" panose="05020102010507070707" pitchFamily="18" charset="2"/>
              <a:buNone/>
            </a:pPr>
            <a:r>
              <a:rPr lang="it-IT" altLang="it-IT" sz="3600" dirty="0"/>
              <a:t>Il regolamento economico stabilisce:</a:t>
            </a:r>
          </a:p>
          <a:p>
            <a:pPr algn="just" eaLnBrk="1" hangingPunct="1">
              <a:buFontTx/>
              <a:buChar char="-"/>
            </a:pPr>
            <a:r>
              <a:rPr lang="it-IT" altLang="it-IT" sz="3600" dirty="0"/>
              <a:t>i costi per l’accesso al servizio, </a:t>
            </a:r>
          </a:p>
          <a:p>
            <a:pPr algn="just" eaLnBrk="1" hangingPunct="1">
              <a:buFontTx/>
              <a:buChar char="-"/>
            </a:pPr>
            <a:r>
              <a:rPr lang="it-IT" altLang="it-IT" sz="3600" dirty="0"/>
              <a:t>le modalità di pagamento, </a:t>
            </a:r>
          </a:p>
          <a:p>
            <a:pPr algn="just" eaLnBrk="1" hangingPunct="1">
              <a:buFontTx/>
              <a:buChar char="-"/>
            </a:pPr>
            <a:r>
              <a:rPr lang="it-IT" altLang="it-IT" sz="3600" dirty="0"/>
              <a:t>le scadenze dei versamenti,</a:t>
            </a:r>
          </a:p>
          <a:p>
            <a:pPr eaLnBrk="1" hangingPunct="1">
              <a:buFontTx/>
              <a:buChar char="-"/>
            </a:pPr>
            <a:r>
              <a:rPr lang="it-IT" altLang="it-IT" sz="3600" dirty="0"/>
              <a:t>Eventuali riduzioni per la frequenza di più figli o per comprovate difficoltà economiche</a:t>
            </a:r>
            <a:endParaRPr lang="it-IT" altLang="it-IT" sz="4400" i="1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 descr="Immagine che contiene clipart, cartone animato, disegno, illustrazione&#10;&#10;Descrizione generata automaticamente">
            <a:extLst>
              <a:ext uri="{FF2B5EF4-FFF2-40B4-BE49-F238E27FC236}">
                <a16:creationId xmlns:a16="http://schemas.microsoft.com/office/drawing/2014/main" id="{F5E56904-03B1-FD49-0727-DE7BC43E8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850" y="1573662"/>
            <a:ext cx="3003696" cy="2740643"/>
          </a:xfrm>
          <a:prstGeom prst="rect">
            <a:avLst/>
          </a:prstGeom>
        </p:spPr>
      </p:pic>
      <p:pic>
        <p:nvPicPr>
          <p:cNvPr id="5" name="image1.jpg" descr="logoScuolaInfanziamod1">
            <a:extLst>
              <a:ext uri="{FF2B5EF4-FFF2-40B4-BE49-F238E27FC236}">
                <a16:creationId xmlns:a16="http://schemas.microsoft.com/office/drawing/2014/main" id="{29915BE9-B66A-7648-4435-D50CCA7B7CB9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6713313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63E46A-3896-E3A8-E5AB-D2EEE2ED5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-40718"/>
            <a:ext cx="9906000" cy="1382156"/>
          </a:xfrm>
        </p:spPr>
        <p:txBody>
          <a:bodyPr/>
          <a:lstStyle/>
          <a:p>
            <a:r>
              <a:rPr lang="it-IT" b="1" dirty="0"/>
              <a:t>COSTI A.S. 2026/2027</a:t>
            </a:r>
          </a:p>
        </p:txBody>
      </p:sp>
      <p:pic>
        <p:nvPicPr>
          <p:cNvPr id="3" name="image1.jpg" descr="logoScuolaInfanziamod1">
            <a:extLst>
              <a:ext uri="{FF2B5EF4-FFF2-40B4-BE49-F238E27FC236}">
                <a16:creationId xmlns:a16="http://schemas.microsoft.com/office/drawing/2014/main" id="{CC6095A2-8F94-9037-7CE7-774856EF9B0B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A2048BF-8712-7C1B-EF62-90F306EC1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5691" y="920089"/>
            <a:ext cx="8634767" cy="583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409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6AEF67-C799-5F8B-D399-46160532C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0"/>
            <a:ext cx="9906000" cy="1382156"/>
          </a:xfrm>
        </p:spPr>
        <p:txBody>
          <a:bodyPr/>
          <a:lstStyle/>
          <a:p>
            <a:r>
              <a:rPr lang="it-IT" b="1" dirty="0"/>
              <a:t>COSTI A.S. 2026/2027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0AA079-FF6E-7F44-18EB-307039B8B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549" y="1098665"/>
            <a:ext cx="10469880" cy="5204164"/>
          </a:xfrm>
        </p:spPr>
        <p:txBody>
          <a:bodyPr>
            <a:normAutofit fontScale="92500"/>
          </a:bodyPr>
          <a:lstStyle/>
          <a:p>
            <a:pPr algn="just">
              <a:buFont typeface="Wingdings 2" panose="05020102010507070707" pitchFamily="18" charset="2"/>
              <a:buNone/>
              <a:defRPr/>
            </a:pPr>
            <a:r>
              <a:rPr lang="it-IT" altLang="it-IT" sz="3600" dirty="0"/>
              <a:t>	È possibile pagare la retta tramite bonifico e consegnare a scuola la ricevuta di avvenuto pagamento entro il 10 di ogni mese</a:t>
            </a:r>
          </a:p>
          <a:p>
            <a:pPr marL="82550" indent="0" algn="ctr">
              <a:buFont typeface="Wingdings 2" panose="05020102010507070707" pitchFamily="18" charset="2"/>
              <a:buNone/>
              <a:defRPr/>
            </a:pPr>
            <a:r>
              <a:rPr lang="it-IT" altLang="it-IT" sz="3600" dirty="0"/>
              <a:t>IBAN:  </a:t>
            </a:r>
          </a:p>
          <a:p>
            <a:pPr marL="82550" indent="0" algn="ctr">
              <a:buFont typeface="Wingdings 2" panose="05020102010507070707" pitchFamily="18" charset="2"/>
              <a:buNone/>
              <a:defRPr/>
            </a:pPr>
            <a:r>
              <a:rPr lang="it-IT" altLang="it-IT" sz="3600" b="1" dirty="0"/>
              <a:t>IT60T0103012104000061343740</a:t>
            </a:r>
          </a:p>
          <a:p>
            <a:pPr marL="82550" indent="0" algn="ctr">
              <a:buFont typeface="Wingdings 2" panose="05020102010507070707" pitchFamily="18" charset="2"/>
              <a:buNone/>
              <a:defRPr/>
            </a:pPr>
            <a:r>
              <a:rPr lang="it-IT" altLang="it-IT" sz="3600" b="1" dirty="0"/>
              <a:t>ISTITUTO FIGLIE DEL DIVINO ZELO</a:t>
            </a:r>
          </a:p>
          <a:p>
            <a:pPr marL="82550" indent="0" algn="just">
              <a:buFont typeface="Wingdings 2" panose="05020102010507070707" pitchFamily="18" charset="2"/>
              <a:buNone/>
              <a:defRPr/>
            </a:pPr>
            <a:r>
              <a:rPr lang="it-IT" altLang="it-IT" sz="3600" dirty="0"/>
              <a:t>Si ricorda che </a:t>
            </a:r>
            <a:r>
              <a:rPr lang="it-IT" altLang="it-IT" sz="3600" b="1" dirty="0"/>
              <a:t>la retta è annuale </a:t>
            </a:r>
            <a:r>
              <a:rPr lang="it-IT" altLang="it-IT" sz="3600" dirty="0"/>
              <a:t>divisa per 10 mesi (settembre – giugno per la scuola infanzia) e 11 mesi (settembre – luglio per il nido integrato) </a:t>
            </a:r>
            <a:r>
              <a:rPr lang="it-IT" altLang="it-IT" sz="3600" b="1" dirty="0"/>
              <a:t>indipendentemente dalle chiusure previste dal calendario scolastico.</a:t>
            </a:r>
          </a:p>
        </p:txBody>
      </p:sp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12452870-31CC-9908-351D-4DA95B72D85B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0069416" y="0"/>
            <a:ext cx="2122583" cy="1255923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9710052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924319-166C-70CD-8A74-DC9AA8757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A sostegno della famiglia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F5514B-F8D3-4FE4-2D99-8ED8A129D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689514"/>
            <a:ext cx="9906000" cy="4564982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it-IT" altLang="it-IT" sz="2800" b="1" dirty="0">
                <a:solidFill>
                  <a:schemeClr val="accent1">
                    <a:lumMod val="75000"/>
                  </a:schemeClr>
                </a:solidFill>
              </a:rPr>
              <a:t>Bonus nido</a:t>
            </a:r>
          </a:p>
          <a:p>
            <a:pPr lvl="1">
              <a:buFont typeface="Verdana" panose="020B0604030504040204" pitchFamily="34" charset="0"/>
              <a:buNone/>
              <a:defRPr/>
            </a:pPr>
            <a:r>
              <a:rPr lang="it-IT" altLang="it-IT" sz="2800" u="sng" dirty="0"/>
              <a:t>Solo per la frequenza all’asilo nido</a:t>
            </a:r>
            <a:r>
              <a:rPr lang="it-IT" altLang="it-IT" sz="2800" dirty="0"/>
              <a:t> secondo la legge finanziaria dell’anno di riferimento approvata.</a:t>
            </a:r>
          </a:p>
          <a:p>
            <a:pPr>
              <a:defRPr/>
            </a:pPr>
            <a:r>
              <a:rPr lang="it-IT" altLang="it-IT" sz="2800" b="1" dirty="0">
                <a:solidFill>
                  <a:schemeClr val="accent1">
                    <a:lumMod val="75000"/>
                  </a:schemeClr>
                </a:solidFill>
              </a:rPr>
              <a:t>Detrazioni </a:t>
            </a:r>
            <a:r>
              <a:rPr lang="it-IT" altLang="it-IT" sz="2800" b="1" dirty="0" err="1">
                <a:solidFill>
                  <a:schemeClr val="accent1">
                    <a:lumMod val="75000"/>
                  </a:schemeClr>
                </a:solidFill>
              </a:rPr>
              <a:t>irpef</a:t>
            </a:r>
            <a:r>
              <a:rPr lang="it-IT" altLang="it-IT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it-IT" altLang="it-IT" sz="2800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it-IT" altLang="it-IT" sz="2800" dirty="0"/>
              <a:t>nella dichiarazione dei redditi (730, unico, …) </a:t>
            </a:r>
            <a:r>
              <a:rPr lang="it-IT" altLang="it-IT" sz="2800" u="sng" dirty="0"/>
              <a:t>per tutte le spese scolastiche</a:t>
            </a:r>
            <a:r>
              <a:rPr lang="it-IT" altLang="it-IT" sz="2800" dirty="0"/>
              <a:t> </a:t>
            </a:r>
            <a:r>
              <a:rPr lang="it-IT" altLang="it-IT" sz="2800" dirty="0" err="1"/>
              <a:t>purchè</a:t>
            </a:r>
            <a:r>
              <a:rPr lang="it-IT" altLang="it-IT" sz="2800" dirty="0"/>
              <a:t> debitamente documentate con certificazione e attestazione dei pagamenti (ricevute bonifici o ricevute/fatture scuola). </a:t>
            </a:r>
            <a:r>
              <a:rPr lang="it-IT" altLang="it-IT" sz="2800" i="1" dirty="0"/>
              <a:t>Per il 2025: </a:t>
            </a:r>
            <a:r>
              <a:rPr lang="it-IT" sz="2800" i="1" dirty="0"/>
              <a:t>19% delle spese sostenute per la frequenza alle scuole per un massimo di euro 632,00  per ogni figlio iscritto al nido integrato e per un massimo di euro 1.000,00 per ogni figlio iscritto alla scuola infanzia. </a:t>
            </a:r>
          </a:p>
          <a:p>
            <a:endParaRPr lang="it-IT" dirty="0"/>
          </a:p>
        </p:txBody>
      </p:sp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7844FB52-561C-B911-F6B7-9A8BA7BCDDAD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7731364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8423BD-B21E-ACD0-DE1A-65FB07B2F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11. INCLUSIONE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4E61B1-CDA2-3AFE-7757-98B332437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229" y="1618488"/>
            <a:ext cx="9906000" cy="4415490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 2" panose="05020102010507070707" pitchFamily="18" charset="2"/>
              <a:buNone/>
            </a:pPr>
            <a:r>
              <a:rPr lang="it-IT" altLang="it-IT" sz="3400" dirty="0"/>
              <a:t>La scuola si propone come luogo di inclusione nella quale vengono riconosciute specificità e differenze 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it-IT" altLang="it-IT" sz="3400" dirty="0"/>
              <a:t>A scuola sono presenti:</a:t>
            </a:r>
          </a:p>
          <a:p>
            <a:pPr algn="just"/>
            <a:r>
              <a:rPr lang="it-IT" altLang="it-IT" sz="3400" dirty="0"/>
              <a:t>bambini con difficoltà d’apprendimento </a:t>
            </a:r>
          </a:p>
          <a:p>
            <a:pPr algn="just"/>
            <a:r>
              <a:rPr lang="it-IT" altLang="it-IT" sz="3400" dirty="0"/>
              <a:t>bambini in situazioni di disagio socio-economico-culturale</a:t>
            </a:r>
          </a:p>
          <a:p>
            <a:pPr algn="just"/>
            <a:r>
              <a:rPr lang="it-IT" altLang="it-IT" sz="3400" dirty="0"/>
              <a:t>bambini con disturbi specifici dell’apprendimento</a:t>
            </a:r>
          </a:p>
          <a:p>
            <a:pPr algn="just"/>
            <a:r>
              <a:rPr lang="it-IT" altLang="it-IT" sz="3400" dirty="0"/>
              <a:t>bambini portatori di disabilità</a:t>
            </a:r>
          </a:p>
          <a:p>
            <a:pPr marL="0" indent="0">
              <a:buNone/>
            </a:pPr>
            <a:endParaRPr lang="it-IT" altLang="it-IT" sz="3400" dirty="0"/>
          </a:p>
          <a:p>
            <a:pPr algn="ctr">
              <a:buFont typeface="Wingdings 2" panose="05020102010507070707" pitchFamily="18" charset="2"/>
              <a:buNone/>
            </a:pPr>
            <a:r>
              <a:rPr lang="it-IT" altLang="it-IT" sz="3400" dirty="0"/>
              <a:t>Sono Bisogni Educativi Speciali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it-IT" altLang="it-IT" sz="3400" dirty="0"/>
              <a:t>D.M. del 27 dicembre 2012</a:t>
            </a:r>
          </a:p>
          <a:p>
            <a:endParaRPr lang="it-IT" dirty="0"/>
          </a:p>
        </p:txBody>
      </p:sp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F5332163-6974-7BB6-3D12-0E673BA6B650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  <p:pic>
        <p:nvPicPr>
          <p:cNvPr id="1026" name="Picture 2" descr="Inclusione scolastica – Istituto Statale di Istruzione Superiore Cecilia  Deganutti – Udine">
            <a:extLst>
              <a:ext uri="{FF2B5EF4-FFF2-40B4-BE49-F238E27FC236}">
                <a16:creationId xmlns:a16="http://schemas.microsoft.com/office/drawing/2014/main" id="{5CAF23CF-27E1-233F-F13C-23F475943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253" y="3826233"/>
            <a:ext cx="3420410" cy="213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360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E17673-E380-D792-7C40-557F6160F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057" y="132944"/>
            <a:ext cx="9906000" cy="1382156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/>
              <a:t>Chi siamo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E916970-2935-C970-AFB8-2353A132C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223" y="1396386"/>
            <a:ext cx="3194581" cy="75597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737B4D15-6E5D-473A-FCB4-E84007214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224" y="1437949"/>
            <a:ext cx="3194581" cy="75597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F935A268-0E28-5702-D588-9C10A2BC34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1917" y="2313795"/>
            <a:ext cx="2475191" cy="1664352"/>
          </a:xfrm>
          <a:prstGeom prst="rect">
            <a:avLst/>
          </a:prstGeom>
        </p:spPr>
      </p:pic>
      <p:sp>
        <p:nvSpPr>
          <p:cNvPr id="17" name="Rettangolo arrotondato 8">
            <a:extLst>
              <a:ext uri="{FF2B5EF4-FFF2-40B4-BE49-F238E27FC236}">
                <a16:creationId xmlns:a16="http://schemas.microsoft.com/office/drawing/2014/main" id="{E7E29EC5-BCB6-A428-AA6F-EDE6DE8C8406}"/>
              </a:ext>
            </a:extLst>
          </p:cNvPr>
          <p:cNvSpPr/>
          <p:nvPr/>
        </p:nvSpPr>
        <p:spPr>
          <a:xfrm>
            <a:off x="1811565" y="4226606"/>
            <a:ext cx="2493963" cy="1728787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0BD0D9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2800" kern="0" dirty="0">
                <a:solidFill>
                  <a:prstClr val="black"/>
                </a:solidFill>
                <a:latin typeface="Gill Sans MT"/>
              </a:rPr>
              <a:t>3</a:t>
            </a: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 SEZIONI CON  MAX10 BAMBINI CIASCUNA</a:t>
            </a:r>
          </a:p>
        </p:txBody>
      </p:sp>
      <p:sp>
        <p:nvSpPr>
          <p:cNvPr id="19" name="Rettangolo arrotondato 9">
            <a:extLst>
              <a:ext uri="{FF2B5EF4-FFF2-40B4-BE49-F238E27FC236}">
                <a16:creationId xmlns:a16="http://schemas.microsoft.com/office/drawing/2014/main" id="{18B23004-FD90-DDAB-542F-2973285E0DB9}"/>
              </a:ext>
            </a:extLst>
          </p:cNvPr>
          <p:cNvSpPr/>
          <p:nvPr/>
        </p:nvSpPr>
        <p:spPr>
          <a:xfrm>
            <a:off x="7728856" y="4226606"/>
            <a:ext cx="2046515" cy="96588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0BD0D9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2/3 CLASSI</a:t>
            </a:r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F2755A22-5EBE-CA94-3339-B1CCF277D6C4}"/>
              </a:ext>
            </a:extLst>
          </p:cNvPr>
          <p:cNvSpPr/>
          <p:nvPr/>
        </p:nvSpPr>
        <p:spPr>
          <a:xfrm>
            <a:off x="7251246" y="2310846"/>
            <a:ext cx="2447925" cy="1584325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F6FC6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BAMBINI DAI 3 AI 6 ANNI</a:t>
            </a:r>
          </a:p>
        </p:txBody>
      </p:sp>
      <p:pic>
        <p:nvPicPr>
          <p:cNvPr id="3" name="image1.jpg" descr="logoScuolaInfanziamod1">
            <a:extLst>
              <a:ext uri="{FF2B5EF4-FFF2-40B4-BE49-F238E27FC236}">
                <a16:creationId xmlns:a16="http://schemas.microsoft.com/office/drawing/2014/main" id="{380F4450-66BE-9BFE-2DE3-EE2A96D3CEF1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8819371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8A3058-A3AF-30EC-5E39-09B2D3A0D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472" y="1767840"/>
            <a:ext cx="9906000" cy="2504901"/>
          </a:xfrm>
        </p:spPr>
        <p:txBody>
          <a:bodyPr>
            <a:normAutofit/>
          </a:bodyPr>
          <a:lstStyle/>
          <a:p>
            <a:pPr algn="ctr"/>
            <a:r>
              <a:rPr lang="it-IT" sz="8000" b="1" dirty="0"/>
              <a:t>LA DIMENSIONE ORGANIZZATIVA</a:t>
            </a:r>
            <a:endParaRPr lang="it-IT" sz="8000" dirty="0"/>
          </a:p>
        </p:txBody>
      </p:sp>
      <p:pic>
        <p:nvPicPr>
          <p:cNvPr id="3" name="image1.jpg" descr="logoScuolaInfanziamod1">
            <a:extLst>
              <a:ext uri="{FF2B5EF4-FFF2-40B4-BE49-F238E27FC236}">
                <a16:creationId xmlns:a16="http://schemas.microsoft.com/office/drawing/2014/main" id="{2A085FAF-B4CE-AB56-BF63-0669DA3E4573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1734234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D6994E-614B-489D-5729-9EF4D51BC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305" y="739832"/>
            <a:ext cx="9906000" cy="1382156"/>
          </a:xfrm>
        </p:spPr>
        <p:txBody>
          <a:bodyPr/>
          <a:lstStyle/>
          <a:p>
            <a:r>
              <a:rPr lang="it-IT" b="1" dirty="0">
                <a:solidFill>
                  <a:schemeClr val="tx2">
                    <a:satMod val="130000"/>
                  </a:schemeClr>
                </a:solidFill>
              </a:rPr>
              <a:t>PROFESSIONALITÀ DIRETTIVE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B55C53-BDA8-455A-1B64-EDCAF79CD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746" y="1937233"/>
            <a:ext cx="9906000" cy="4024424"/>
          </a:xfrm>
        </p:spPr>
        <p:txBody>
          <a:bodyPr>
            <a:normAutofit lnSpcReduction="1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2800" b="1" dirty="0"/>
              <a:t>L'ente gestore: </a:t>
            </a:r>
            <a:r>
              <a:rPr lang="it-IT" sz="2800" dirty="0"/>
              <a:t>le figlie del Divino Zelo nel suo rappresentante legale Suor Loredana Bonincontro è responsabile della gestione delle scuole.</a:t>
            </a:r>
          </a:p>
          <a:p>
            <a:pPr marL="82296" indent="0" algn="just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2800" dirty="0"/>
          </a:p>
          <a:p>
            <a:pPr marL="365760" indent="-283464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2800" b="1" dirty="0"/>
              <a:t>La Coordinatrice educativo-didattica: </a:t>
            </a:r>
            <a:r>
              <a:rPr lang="it-IT" sz="2800" dirty="0"/>
              <a:t>i suoi compiti sono di coordinamento, organizzazione e partecipazione, e vengono adempiuti in sintonia di intenti e di collaborazione con il comitato di gestione, il personale e le famiglie.  Segue l'andamento del servizio di nido e scuola dell'infanzia in dialogo con le Insegnanti e le Famiglie in un’ottica di personalizzazione e integrazione dei diversi ruoli</a:t>
            </a:r>
          </a:p>
        </p:txBody>
      </p:sp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5958743A-EF8C-B468-5075-E38BBF35EA60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9867104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D0F9B8-5581-DC80-2A99-AC95452F3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32944"/>
            <a:ext cx="9906000" cy="1382156"/>
          </a:xfrm>
        </p:spPr>
        <p:txBody>
          <a:bodyPr/>
          <a:lstStyle/>
          <a:p>
            <a:r>
              <a:rPr lang="it-IT" b="1" dirty="0">
                <a:solidFill>
                  <a:schemeClr val="tx2">
                    <a:satMod val="130000"/>
                  </a:schemeClr>
                </a:solidFill>
              </a:rPr>
              <a:t>ORGANI COLLEGIALI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DC1E52-1D52-D142-7938-5F0540673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857" y="1612609"/>
            <a:ext cx="9906000" cy="4522184"/>
          </a:xfrm>
        </p:spPr>
        <p:txBody>
          <a:bodyPr>
            <a:normAutofit fontScale="85000" lnSpcReduction="2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3000" dirty="0"/>
              <a:t>Il </a:t>
            </a:r>
            <a:r>
              <a:rPr lang="it-IT" sz="3000" b="1" dirty="0"/>
              <a:t>comitato di gestione</a:t>
            </a:r>
            <a:r>
              <a:rPr lang="it-IT" sz="3000" dirty="0"/>
              <a:t>, strumento di analisi dei problemi della scuola e di ricerca di soluzioni adeguate. È composto da: </a:t>
            </a:r>
          </a:p>
          <a:p>
            <a:pPr marL="1084263" algn="just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079500" algn="l"/>
              </a:tabLst>
              <a:defRPr/>
            </a:pPr>
            <a:r>
              <a:rPr lang="it-IT" sz="3000" dirty="0"/>
              <a:t>Legale rappresentante </a:t>
            </a:r>
          </a:p>
          <a:p>
            <a:pPr marL="1084263" algn="just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079500" algn="l"/>
              </a:tabLst>
              <a:defRPr/>
            </a:pPr>
            <a:r>
              <a:rPr lang="it-IT" sz="3000" dirty="0"/>
              <a:t>coordinatrice didattico educativa</a:t>
            </a:r>
          </a:p>
          <a:p>
            <a:pPr marL="1084263" algn="just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079500" algn="l"/>
              </a:tabLst>
              <a:defRPr/>
            </a:pPr>
            <a:r>
              <a:rPr lang="it-IT" sz="3000" dirty="0"/>
              <a:t>rappresentanti eletti dai genitori </a:t>
            </a:r>
          </a:p>
          <a:p>
            <a:pPr marL="1084263" algn="just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tabLst>
                <a:tab pos="1079500" algn="l"/>
              </a:tabLst>
              <a:defRPr/>
            </a:pPr>
            <a:r>
              <a:rPr lang="it-IT" sz="3000" dirty="0"/>
              <a:t>(1 per infanzia, 1 per nido) </a:t>
            </a:r>
          </a:p>
          <a:p>
            <a:pPr marL="1084263" algn="just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079500" algn="l"/>
              </a:tabLst>
              <a:defRPr/>
            </a:pPr>
            <a:r>
              <a:rPr lang="it-IT" sz="3000" dirty="0"/>
              <a:t>rappresentanti della comunità religiosa</a:t>
            </a:r>
          </a:p>
          <a:p>
            <a:pPr marL="855663" indent="0" algn="just" eaLnBrk="1" fontAlgn="auto" hangingPunct="1">
              <a:spcAft>
                <a:spcPts val="0"/>
              </a:spcAft>
              <a:buNone/>
              <a:tabLst>
                <a:tab pos="1079500" algn="l"/>
              </a:tabLst>
              <a:defRPr/>
            </a:pPr>
            <a:endParaRPr lang="it-IT" sz="3000" dirty="0"/>
          </a:p>
          <a:p>
            <a:pPr marL="365760" indent="-283464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3000" dirty="0"/>
              <a:t>Il </a:t>
            </a:r>
            <a:r>
              <a:rPr lang="it-IT" sz="3000" b="1" dirty="0"/>
              <a:t>Collegio degli insegnanti </a:t>
            </a:r>
            <a:r>
              <a:rPr lang="it-IT" sz="3000" dirty="0"/>
              <a:t>della scuola infanzia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3000" dirty="0"/>
              <a:t>Il </a:t>
            </a:r>
            <a:r>
              <a:rPr lang="it-IT" sz="3000" b="1" dirty="0"/>
              <a:t>Collegio delle educatrici </a:t>
            </a:r>
            <a:r>
              <a:rPr lang="it-IT" sz="3000" dirty="0"/>
              <a:t>del Nido</a:t>
            </a:r>
          </a:p>
          <a:p>
            <a:endParaRPr lang="it-IT" dirty="0"/>
          </a:p>
        </p:txBody>
      </p:sp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6F48CB46-A388-E9FD-D18C-F3670B2799E1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0101844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00E981-EA0F-CEC3-9321-B66BDFF3F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86513"/>
            <a:ext cx="9906000" cy="1382156"/>
          </a:xfrm>
        </p:spPr>
        <p:txBody>
          <a:bodyPr/>
          <a:lstStyle/>
          <a:p>
            <a:r>
              <a:rPr lang="it-IT" b="1" dirty="0">
                <a:solidFill>
                  <a:schemeClr val="tx2">
                    <a:satMod val="130000"/>
                  </a:schemeClr>
                </a:solidFill>
              </a:rPr>
              <a:t>ORGANI COLLEGIALI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8D504C-C964-4DAE-C7F2-3B6D6681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229" y="1541478"/>
            <a:ext cx="9906000" cy="4701379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it-IT" altLang="it-IT" sz="2800" dirty="0"/>
              <a:t>L'</a:t>
            </a:r>
            <a:r>
              <a:rPr lang="it-IT" altLang="it-IT" sz="2800" b="1" dirty="0"/>
              <a:t>Assemblea generale nido e scuola dell’infanzia, </a:t>
            </a:r>
            <a:r>
              <a:rPr lang="it-IT" altLang="it-IT" sz="2800" dirty="0"/>
              <a:t>composta da genitori, insegnanti, coordinatrice didattica, ha compiti di informazione, verifica e/o riformulazione della programmazione in seguito ad iniziative e problemi di ordine generale.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endParaRPr lang="it-IT" altLang="it-IT" sz="2800" dirty="0"/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it-IT" altLang="it-IT" sz="2800" b="1" dirty="0"/>
              <a:t>L’Assemblea di sezione di nido e di classe della scuola dell’infanzia, </a:t>
            </a:r>
            <a:r>
              <a:rPr lang="it-IT" altLang="it-IT" sz="2800" dirty="0"/>
              <a:t>composta dai genitori e dall’insegnante di sezione/classe ha il compito di eleggere i propri rappresentanti dei genitori e di discutere di iniziative e proposte nell’ambito della sezione.</a:t>
            </a:r>
          </a:p>
          <a:p>
            <a:pPr marL="0" indent="0" algn="just" eaLnBrk="1" hangingPunct="1">
              <a:buNone/>
            </a:pPr>
            <a:endParaRPr lang="it-IT" altLang="it-IT" sz="2800" dirty="0"/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it-IT" altLang="it-IT" sz="2800" b="1" dirty="0"/>
              <a:t>Colloqui individuali, </a:t>
            </a:r>
            <a:r>
              <a:rPr lang="it-IT" altLang="it-IT" sz="2800" dirty="0"/>
              <a:t>relazione tra genitori e insegnanti/educatrici di riferimento hanno il compito di monitorare il percorso formativo di crescita del bambino/a.</a:t>
            </a:r>
            <a:r>
              <a:rPr lang="it-IT" altLang="it-IT" sz="2800" b="1" dirty="0"/>
              <a:t> </a:t>
            </a:r>
          </a:p>
        </p:txBody>
      </p:sp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6D6A6D94-B6B7-30AF-804D-5718B8596F57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4183265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51F721-70BA-6E16-63AA-28A427E0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248" y="1164771"/>
            <a:ext cx="9747504" cy="3188208"/>
          </a:xfrm>
        </p:spPr>
        <p:txBody>
          <a:bodyPr>
            <a:normAutofit/>
          </a:bodyPr>
          <a:lstStyle/>
          <a:p>
            <a:pPr algn="ctr"/>
            <a:r>
              <a:rPr lang="it-IT" sz="8000" b="1" dirty="0"/>
              <a:t>COMUNICAZIONI </a:t>
            </a:r>
            <a:br>
              <a:rPr lang="it-IT" sz="8000" b="1" dirty="0"/>
            </a:br>
            <a:r>
              <a:rPr lang="it-IT" sz="8000" b="1" dirty="0"/>
              <a:t>SCUOLA FAMIGLIA</a:t>
            </a:r>
          </a:p>
        </p:txBody>
      </p:sp>
      <p:pic>
        <p:nvPicPr>
          <p:cNvPr id="3" name="image1.jpg" descr="logoScuolaInfanziamod1">
            <a:extLst>
              <a:ext uri="{FF2B5EF4-FFF2-40B4-BE49-F238E27FC236}">
                <a16:creationId xmlns:a16="http://schemas.microsoft.com/office/drawing/2014/main" id="{74AFA6F3-7207-E841-98AC-E622232C0B64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7513132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36DD65-B8F3-6C68-FFB9-C4115B3CF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40793"/>
            <a:ext cx="9906000" cy="1382156"/>
          </a:xfrm>
        </p:spPr>
        <p:txBody>
          <a:bodyPr>
            <a:normAutofit/>
          </a:bodyPr>
          <a:lstStyle/>
          <a:p>
            <a:r>
              <a:rPr lang="it-IT" sz="4000" b="1" dirty="0"/>
              <a:t>COMUNICAZIONI </a:t>
            </a:r>
            <a:br>
              <a:rPr lang="it-IT" sz="4000" b="1" dirty="0"/>
            </a:br>
            <a:r>
              <a:rPr lang="it-IT" sz="4000" b="1" dirty="0"/>
              <a:t>SCUOLA FAMIGLIA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2B6FAD-F04E-D46D-19F4-C29561C57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416788"/>
            <a:ext cx="9906000" cy="4846852"/>
          </a:xfrm>
        </p:spPr>
        <p:txBody>
          <a:bodyPr>
            <a:normAutofit fontScale="92500" lnSpcReduction="20000"/>
          </a:bodyPr>
          <a:lstStyle/>
          <a:p>
            <a:pPr marL="82550" indent="0">
              <a:buFont typeface="Wingdings 2" panose="05020102010507070707" pitchFamily="18" charset="2"/>
              <a:buNone/>
              <a:defRPr/>
            </a:pPr>
            <a:r>
              <a:rPr lang="it-IT" sz="3200" dirty="0"/>
              <a:t>Vengono consegnate periodicamente circolari informative delle attività dell’anno scolastico</a:t>
            </a:r>
            <a:br>
              <a:rPr lang="it-IT" sz="3200" dirty="0"/>
            </a:br>
            <a:endParaRPr lang="it-IT" sz="3200" dirty="0"/>
          </a:p>
          <a:p>
            <a:pPr marL="82550" indent="0">
              <a:buFont typeface="Wingdings 2" panose="05020102010507070707" pitchFamily="18" charset="2"/>
              <a:buNone/>
              <a:defRPr/>
            </a:pPr>
            <a:r>
              <a:rPr lang="it-IT" sz="3200" dirty="0"/>
              <a:t>Avvisi e comunicazioni si trovano anche </a:t>
            </a:r>
          </a:p>
          <a:p>
            <a:pPr marL="715963" indent="-446088">
              <a:buFont typeface="Wingdings" pitchFamily="2" charset="2"/>
              <a:buChar char="Ø"/>
              <a:defRPr/>
            </a:pPr>
            <a:r>
              <a:rPr lang="it-IT" sz="3200" dirty="0"/>
              <a:t>sul sito</a:t>
            </a:r>
            <a:r>
              <a:rPr lang="it-IT" sz="3200" dirty="0">
                <a:solidFill>
                  <a:prstClr val="black"/>
                </a:solidFill>
              </a:rPr>
              <a:t> in fase di aggiornamento </a:t>
            </a:r>
          </a:p>
          <a:p>
            <a:pPr marL="715963" indent="-446088">
              <a:buFont typeface="Wingdings" pitchFamily="2" charset="2"/>
              <a:buChar char="Ø"/>
              <a:defRPr/>
            </a:pPr>
            <a:r>
              <a:rPr lang="it-IT" sz="3200" dirty="0"/>
              <a:t>sulla Bacheca</a:t>
            </a:r>
          </a:p>
          <a:p>
            <a:pPr marL="269875" indent="0">
              <a:buNone/>
              <a:defRPr/>
            </a:pPr>
            <a:endParaRPr lang="it-IT" sz="3200" dirty="0"/>
          </a:p>
          <a:p>
            <a:pPr marL="269875" indent="0">
              <a:buNone/>
              <a:defRPr/>
            </a:pPr>
            <a:r>
              <a:rPr lang="it-IT" sz="3200" dirty="0"/>
              <a:t>EMAIL : </a:t>
            </a:r>
            <a:r>
              <a:rPr lang="it-IT" sz="3200" dirty="0">
                <a:hlinkClick r:id="rId2"/>
              </a:rPr>
              <a:t>annibaledifrancia.pd@libero.it</a:t>
            </a:r>
            <a:r>
              <a:rPr lang="it-IT" sz="3200" dirty="0"/>
              <a:t> </a:t>
            </a:r>
          </a:p>
          <a:p>
            <a:pPr marL="269875" indent="0">
              <a:buNone/>
              <a:defRPr/>
            </a:pPr>
            <a:endParaRPr lang="it-IT" sz="3200" dirty="0"/>
          </a:p>
          <a:p>
            <a:pPr marL="269875" indent="0">
              <a:buNone/>
              <a:defRPr/>
            </a:pPr>
            <a:r>
              <a:rPr lang="it-IT" sz="3200" dirty="0"/>
              <a:t>TELEFONO: </a:t>
            </a:r>
            <a:r>
              <a:rPr lang="it-IT" sz="3200" dirty="0">
                <a:solidFill>
                  <a:prstClr val="black"/>
                </a:solidFill>
                <a:effectLst/>
                <a:ea typeface="+mn-ea"/>
                <a:cs typeface="+mn-cs"/>
              </a:rPr>
              <a:t>049.600546</a:t>
            </a:r>
            <a:endParaRPr lang="it-IT" sz="3200" dirty="0"/>
          </a:p>
        </p:txBody>
      </p:sp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E5D909BD-999F-0E5A-EDB1-F196788ECE8A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6906599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FECFA3-34AF-0999-0C94-BF95E88C3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350" y="993648"/>
            <a:ext cx="9906000" cy="3611009"/>
          </a:xfrm>
        </p:spPr>
        <p:txBody>
          <a:bodyPr>
            <a:normAutofit/>
          </a:bodyPr>
          <a:lstStyle/>
          <a:p>
            <a:pPr algn="ctr"/>
            <a:r>
              <a:rPr lang="it-IT" sz="8800" b="1" dirty="0"/>
              <a:t>ATTIVITA’ </a:t>
            </a:r>
            <a:br>
              <a:rPr lang="it-IT" sz="8800" b="1" dirty="0"/>
            </a:br>
            <a:r>
              <a:rPr lang="it-IT" sz="8800" b="1" dirty="0"/>
              <a:t>A.S. 2026/27</a:t>
            </a:r>
            <a:endParaRPr lang="it-IT" sz="8800" dirty="0"/>
          </a:p>
        </p:txBody>
      </p:sp>
      <p:pic>
        <p:nvPicPr>
          <p:cNvPr id="3" name="image1.jpg" descr="logoScuolaInfanziamod1">
            <a:extLst>
              <a:ext uri="{FF2B5EF4-FFF2-40B4-BE49-F238E27FC236}">
                <a16:creationId xmlns:a16="http://schemas.microsoft.com/office/drawing/2014/main" id="{0E2C69F9-D2AB-C4DC-B5B6-5D4117D871AB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5350866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A78D75-C347-5BD6-79B1-6F982F671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9549" y="-109997"/>
            <a:ext cx="9906000" cy="1382156"/>
          </a:xfrm>
        </p:spPr>
        <p:txBody>
          <a:bodyPr/>
          <a:lstStyle/>
          <a:p>
            <a:r>
              <a:rPr lang="it-IT" b="1" dirty="0"/>
              <a:t>SERVIZI AGGIUNTIVI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A2EC8B7-7B9F-D753-302F-549DBAA28EE9}"/>
              </a:ext>
            </a:extLst>
          </p:cNvPr>
          <p:cNvSpPr/>
          <p:nvPr/>
        </p:nvSpPr>
        <p:spPr>
          <a:xfrm>
            <a:off x="4749450" y="1272159"/>
            <a:ext cx="2693099" cy="1196721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0F6FC6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PRE- TEMPO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7. 30 – 8.</a:t>
            </a:r>
            <a:r>
              <a:rPr lang="it-IT" kern="0" dirty="0">
                <a:solidFill>
                  <a:prstClr val="black"/>
                </a:solidFill>
                <a:latin typeface="Gill Sans MT"/>
              </a:rPr>
              <a:t>0</a:t>
            </a: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0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7A90401F-6889-686F-C113-F4BFC6A8D0FE}"/>
              </a:ext>
            </a:extLst>
          </p:cNvPr>
          <p:cNvSpPr/>
          <p:nvPr/>
        </p:nvSpPr>
        <p:spPr>
          <a:xfrm>
            <a:off x="4691855" y="2654315"/>
            <a:ext cx="2808288" cy="1368425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F6FC6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nido  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scuola dell'infanzia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8.00 – 16.00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D06DA73-F8E1-F730-429E-535827E2606B}"/>
              </a:ext>
            </a:extLst>
          </p:cNvPr>
          <p:cNvSpPr/>
          <p:nvPr/>
        </p:nvSpPr>
        <p:spPr>
          <a:xfrm>
            <a:off x="4776087" y="4420680"/>
            <a:ext cx="2724056" cy="10795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0F6FC6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POST- TEMPO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16.00 – 17.00</a:t>
            </a:r>
          </a:p>
        </p:txBody>
      </p:sp>
      <p:pic>
        <p:nvPicPr>
          <p:cNvPr id="3" name="image1.jpg" descr="logoScuolaInfanziamod1">
            <a:extLst>
              <a:ext uri="{FF2B5EF4-FFF2-40B4-BE49-F238E27FC236}">
                <a16:creationId xmlns:a16="http://schemas.microsoft.com/office/drawing/2014/main" id="{56EDDDE3-F475-F8C0-C7E6-0CB1689621B7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6033478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28E47B-2FE7-D08C-4D61-E7D40ABF9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138" y="-214528"/>
            <a:ext cx="9906000" cy="1382156"/>
          </a:xfrm>
        </p:spPr>
        <p:txBody>
          <a:bodyPr/>
          <a:lstStyle/>
          <a:p>
            <a:r>
              <a:rPr lang="it-IT" sz="4400" b="1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Routine quotidiana</a:t>
            </a:r>
            <a:endParaRPr lang="it-IT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7BF2425C-BFA9-F88F-4228-5E5B8DC5B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632281"/>
              </p:ext>
            </p:extLst>
          </p:nvPr>
        </p:nvGraphicFramePr>
        <p:xfrm>
          <a:off x="1809242" y="852135"/>
          <a:ext cx="3744913" cy="5056191"/>
        </p:xfrm>
        <a:graphic>
          <a:graphicData uri="http://schemas.openxmlformats.org/drawingml/2006/table">
            <a:tbl>
              <a:tblPr/>
              <a:tblGrid>
                <a:gridCol w="13263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8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6242"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Nido 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74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7:30 – 8:00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Pre-tempo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74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8:00-9:00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Accoglienza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12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9:00 – 9:30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Saluto e merenda, igiene personale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74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9:30</a:t>
                      </a:r>
                      <a:r>
                        <a:rPr lang="it-IT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– 11:00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Attività per competenze 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74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11:00-12:00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Pranzo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912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12:00-12:45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Igiene personale e gioco</a:t>
                      </a:r>
                      <a:r>
                        <a:rPr lang="it-IT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libero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74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12:45-13.00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Prima</a:t>
                      </a:r>
                      <a:r>
                        <a:rPr lang="it-IT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uscita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74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12:45-15:00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Riposo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74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15:00-15:</a:t>
                      </a:r>
                      <a:r>
                        <a:rPr lang="it-IT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Igiene e merenda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574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15:30-15:45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Seconda uscita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574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16:00-17:00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it-IT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Post-tempo</a:t>
                      </a: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CE66DD79-CEC9-9BAB-90D1-AE52AB2D16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758273"/>
              </p:ext>
            </p:extLst>
          </p:nvPr>
        </p:nvGraphicFramePr>
        <p:xfrm>
          <a:off x="6096000" y="852135"/>
          <a:ext cx="3743325" cy="5251449"/>
        </p:xfrm>
        <a:graphic>
          <a:graphicData uri="http://schemas.openxmlformats.org/drawingml/2006/table">
            <a:tbl>
              <a:tblPr/>
              <a:tblGrid>
                <a:gridCol w="1325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7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6074"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Scuola</a:t>
                      </a:r>
                      <a:r>
                        <a:rPr lang="it-IT" sz="2400" b="1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infanzia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14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7:30 – 8:00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Pre-tempo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1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8:00-9:00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Accoglienza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1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9:00 – 9:30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Saluto e merenda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27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9:30</a:t>
                      </a:r>
                      <a:r>
                        <a:rPr lang="it-IT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– 11:30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Attività per competenze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11:30-12:30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Pranzo 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17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12:30-13:00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Gioco</a:t>
                      </a:r>
                      <a:r>
                        <a:rPr lang="it-IT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libero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1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13:00-13:15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Prima</a:t>
                      </a:r>
                      <a:r>
                        <a:rPr lang="it-IT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uscita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259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13:15-15:15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Riposo </a:t>
                      </a:r>
                    </a:p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Grandi:</a:t>
                      </a:r>
                      <a:r>
                        <a:rPr lang="it-IT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attività per competenze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07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15:15-15:30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Igiene e riordino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07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15:30-15:45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Seconda uscita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956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16:00-17:00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it-IT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Post-tempo</a:t>
                      </a: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1" marR="9521" marT="95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3" name="image1.jpg" descr="logoScuolaInfanziamod1">
            <a:extLst>
              <a:ext uri="{FF2B5EF4-FFF2-40B4-BE49-F238E27FC236}">
                <a16:creationId xmlns:a16="http://schemas.microsoft.com/office/drawing/2014/main" id="{20193D31-A5EF-5183-ED36-DCE9453A1C31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8403276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2EE972-F8BD-8FEE-38CD-C3AA78332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Ampliamento dell’offerta formativa</a:t>
            </a: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39C17135-EC79-A81D-DD68-9FBBC80EFDD6}"/>
              </a:ext>
            </a:extLst>
          </p:cNvPr>
          <p:cNvSpPr/>
          <p:nvPr/>
        </p:nvSpPr>
        <p:spPr>
          <a:xfrm>
            <a:off x="2414778" y="2036207"/>
            <a:ext cx="3409950" cy="266065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F6FC6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EDUCAZIONE ALLA MOTRICITÀ</a:t>
            </a: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F6288825-DD45-C763-8121-C5DC07AB4FA6}"/>
              </a:ext>
            </a:extLst>
          </p:cNvPr>
          <p:cNvSpPr/>
          <p:nvPr/>
        </p:nvSpPr>
        <p:spPr>
          <a:xfrm>
            <a:off x="5313617" y="1915557"/>
            <a:ext cx="3384550" cy="278130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BD0D9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4617B">
                    <a:lumMod val="60000"/>
                    <a:lumOff val="4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EDUCAZIONE ALLA LINGUA INGLESE 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ADD22DD3-5F5B-CA23-4F61-41AF8B16846C}"/>
              </a:ext>
            </a:extLst>
          </p:cNvPr>
          <p:cNvSpPr/>
          <p:nvPr/>
        </p:nvSpPr>
        <p:spPr>
          <a:xfrm>
            <a:off x="4095940" y="4002977"/>
            <a:ext cx="3475291" cy="2553271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9DD9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F6FC6">
                    <a:lumMod val="60000"/>
                    <a:lumOff val="4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EDUCAZIONE MUSICALE/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F6FC6">
                    <a:lumMod val="60000"/>
                    <a:lumOff val="4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TEATRALE</a:t>
            </a:r>
          </a:p>
        </p:txBody>
      </p:sp>
      <p:pic>
        <p:nvPicPr>
          <p:cNvPr id="3" name="Immagine 2" descr="Immagine che contiene Cartoni animati, cartone animato, clipart&#10;&#10;Descrizione generata automaticamente">
            <a:extLst>
              <a:ext uri="{FF2B5EF4-FFF2-40B4-BE49-F238E27FC236}">
                <a16:creationId xmlns:a16="http://schemas.microsoft.com/office/drawing/2014/main" id="{8C8BFE9D-107B-D3D3-B20F-BD4880964D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3" r="33930" b="15421"/>
          <a:stretch/>
        </p:blipFill>
        <p:spPr>
          <a:xfrm rot="20773031">
            <a:off x="185777" y="1978356"/>
            <a:ext cx="1962949" cy="18380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7D9DE6-F4C4-1589-8BA0-1147496DBD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44"/>
          <a:stretch/>
        </p:blipFill>
        <p:spPr bwMode="auto">
          <a:xfrm rot="1241774">
            <a:off x="9170400" y="1741375"/>
            <a:ext cx="2599341" cy="23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 descr="Immagine che contiene disegno, illustrazione, cartone animato, clipart&#10;&#10;Descrizione generata automaticamente">
            <a:extLst>
              <a:ext uri="{FF2B5EF4-FFF2-40B4-BE49-F238E27FC236}">
                <a16:creationId xmlns:a16="http://schemas.microsoft.com/office/drawing/2014/main" id="{51F8AB7E-1552-30DD-01EE-CA2F05644A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" t="8434" r="3168" b="2983"/>
          <a:stretch/>
        </p:blipFill>
        <p:spPr>
          <a:xfrm>
            <a:off x="8798930" y="4137044"/>
            <a:ext cx="3086676" cy="2720956"/>
          </a:xfrm>
          <a:prstGeom prst="rect">
            <a:avLst/>
          </a:prstGeom>
        </p:spPr>
      </p:pic>
      <p:pic>
        <p:nvPicPr>
          <p:cNvPr id="8" name="image1.jpg" descr="logoScuolaInfanziamod1">
            <a:extLst>
              <a:ext uri="{FF2B5EF4-FFF2-40B4-BE49-F238E27FC236}">
                <a16:creationId xmlns:a16="http://schemas.microsoft.com/office/drawing/2014/main" id="{C4971071-D89B-4B6C-F9D9-45006F5D532F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227043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DEE72E-C9F1-147F-0061-935798A7A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i="0" dirty="0"/>
              <a:t>SCUOLA DELL’INFANZIA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7F8B72-47E6-3CCB-BEF5-58F0C4E02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D.Lgs.65/2017 ( sistema integrato 0-6) e Indicazioni Nazionali 2025</a:t>
            </a:r>
            <a:endParaRPr lang="it-IT" dirty="0"/>
          </a:p>
          <a:p>
            <a:r>
              <a:rPr lang="it-IT" b="1" dirty="0"/>
              <a:t>La Scuola dell’infanzia:</a:t>
            </a:r>
            <a:endParaRPr lang="it-IT" dirty="0"/>
          </a:p>
          <a:p>
            <a:pPr fontAlgn="base"/>
            <a:r>
              <a:rPr lang="it-IT" dirty="0"/>
              <a:t>è il primo gradino del sistema pubblico integrato di istruzione;</a:t>
            </a:r>
          </a:p>
          <a:p>
            <a:pPr fontAlgn="base"/>
            <a:r>
              <a:rPr lang="it-IT" dirty="0"/>
              <a:t>concorre a realizzare il diritto all’istruzione sancito dalla Costituzione;</a:t>
            </a:r>
          </a:p>
          <a:p>
            <a:pPr fontAlgn="base"/>
            <a:r>
              <a:rPr lang="it-IT" dirty="0"/>
              <a:t>è un percorso formativo educativo e didattico rivolto ai bambini di età compresa dai 3 ai 6 anni;</a:t>
            </a:r>
          </a:p>
          <a:p>
            <a:pPr fontAlgn="base"/>
            <a:r>
              <a:rPr lang="it-IT" dirty="0"/>
              <a:t>è un "sistema aperto" che accoglie la curiosità del bambino e la trasforma in una prima forma di sapere strutturato, preparando il terreno per il successo formativo negli anni successivi.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54016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6FC928-8AB8-C606-4F7E-EA8DE6EA2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1621971"/>
            <a:ext cx="9906000" cy="2754085"/>
          </a:xfrm>
        </p:spPr>
        <p:txBody>
          <a:bodyPr>
            <a:normAutofit/>
          </a:bodyPr>
          <a:lstStyle/>
          <a:p>
            <a:pPr algn="ctr"/>
            <a:r>
              <a:rPr lang="it-IT" sz="7200" b="1" dirty="0"/>
              <a:t>IL CALENDARIO </a:t>
            </a:r>
            <a:br>
              <a:rPr lang="it-IT" sz="7200" b="1" dirty="0"/>
            </a:br>
            <a:r>
              <a:rPr lang="it-IT" sz="7200" b="1" dirty="0"/>
              <a:t>A.S. 2026/27</a:t>
            </a:r>
            <a:endParaRPr lang="it-IT" sz="7200" dirty="0"/>
          </a:p>
        </p:txBody>
      </p:sp>
      <p:pic>
        <p:nvPicPr>
          <p:cNvPr id="3" name="image1.jpg" descr="logoScuolaInfanziamod1">
            <a:extLst>
              <a:ext uri="{FF2B5EF4-FFF2-40B4-BE49-F238E27FC236}">
                <a16:creationId xmlns:a16="http://schemas.microsoft.com/office/drawing/2014/main" id="{9DACD2B2-F3E2-423D-9CD1-FF7573D6861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5910642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1A9F0-2227-3996-7A92-9AC5DEA6A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AB09D-0E93-75ED-99B9-B17064D84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05" y="-18629"/>
            <a:ext cx="9906000" cy="1382156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chemeClr val="tx2">
                    <a:satMod val="130000"/>
                  </a:schemeClr>
                </a:solidFill>
              </a:rPr>
              <a:t>CALENDARIO FESTE E FESTIVITA’ scuola infanzia </a:t>
            </a:r>
            <a:endParaRPr lang="it-IT" sz="2800" dirty="0"/>
          </a:p>
        </p:txBody>
      </p:sp>
      <p:pic>
        <p:nvPicPr>
          <p:cNvPr id="3" name="image1.jpg" descr="logoScuolaInfanziamod1">
            <a:extLst>
              <a:ext uri="{FF2B5EF4-FFF2-40B4-BE49-F238E27FC236}">
                <a16:creationId xmlns:a16="http://schemas.microsoft.com/office/drawing/2014/main" id="{FCC3468C-674E-0405-2EA3-AE31AD56786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5E26964-7ABB-5D8D-3740-D9155A2019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96" t="3880" r="1377" b="4254"/>
          <a:stretch>
            <a:fillRect/>
          </a:stretch>
        </p:blipFill>
        <p:spPr>
          <a:xfrm>
            <a:off x="2987055" y="1046602"/>
            <a:ext cx="6750762" cy="540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0448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57F15C-7F5B-6CE6-A2A1-C5F7FE7C6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83" y="-122828"/>
            <a:ext cx="9906000" cy="1382156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chemeClr val="tx2">
                    <a:satMod val="130000"/>
                  </a:schemeClr>
                </a:solidFill>
              </a:rPr>
              <a:t>CALENDARIO FESTE E FESTIVITA’  nido integrato</a:t>
            </a:r>
            <a:endParaRPr lang="it-IT" sz="2800" dirty="0"/>
          </a:p>
        </p:txBody>
      </p:sp>
      <p:pic>
        <p:nvPicPr>
          <p:cNvPr id="3" name="image1.jpg" descr="logoScuolaInfanziamod1">
            <a:extLst>
              <a:ext uri="{FF2B5EF4-FFF2-40B4-BE49-F238E27FC236}">
                <a16:creationId xmlns:a16="http://schemas.microsoft.com/office/drawing/2014/main" id="{10AF8AC1-8180-6454-ECBC-21D2B89AC1D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E990A1B-E1DE-7BA2-69AE-278FDFB2E0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996" r="3685"/>
          <a:stretch>
            <a:fillRect/>
          </a:stretch>
        </p:blipFill>
        <p:spPr>
          <a:xfrm>
            <a:off x="1964674" y="943079"/>
            <a:ext cx="6683567" cy="583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675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D7E7D4-A643-124E-D4B1-E81DD072C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519" y="0"/>
            <a:ext cx="9906000" cy="1382156"/>
          </a:xfrm>
        </p:spPr>
        <p:txBody>
          <a:bodyPr/>
          <a:lstStyle/>
          <a:p>
            <a:r>
              <a:rPr lang="it-IT" b="1" dirty="0"/>
              <a:t>INSERIMENTO INFANZIA</a:t>
            </a:r>
          </a:p>
        </p:txBody>
      </p:sp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43395B6E-5290-7311-7748-3561142CFE84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F91C8FA-DE5C-EC9C-630B-130558741E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831" r="-2331"/>
          <a:stretch>
            <a:fillRect/>
          </a:stretch>
        </p:blipFill>
        <p:spPr>
          <a:xfrm>
            <a:off x="1344059" y="1178804"/>
            <a:ext cx="8233250" cy="53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4308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534CF5-A0AB-F29D-49C2-112A96506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0201" y="-16631"/>
            <a:ext cx="9906000" cy="1382156"/>
          </a:xfrm>
        </p:spPr>
        <p:txBody>
          <a:bodyPr/>
          <a:lstStyle/>
          <a:p>
            <a:r>
              <a:rPr lang="it-IT" b="1" dirty="0"/>
              <a:t>INSERIMENTO NIDO</a:t>
            </a:r>
          </a:p>
        </p:txBody>
      </p:sp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E9B4C4BD-352E-B910-42BC-74390AF3507C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0458" y="0"/>
            <a:ext cx="2291542" cy="1479665"/>
          </a:xfrm>
          <a:prstGeom prst="rect">
            <a:avLst/>
          </a:prstGeom>
          <a:ln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49B5D13-58E0-8CB3-EA63-DBB0DD39DF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32" t="3915" r="478" b="3127"/>
          <a:stretch>
            <a:fillRect/>
          </a:stretch>
        </p:blipFill>
        <p:spPr>
          <a:xfrm>
            <a:off x="1970201" y="958467"/>
            <a:ext cx="7930257" cy="531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0514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schizzo, disegno, arte, illustrazione&#10;&#10;Descrizione generata automaticamente">
            <a:extLst>
              <a:ext uri="{FF2B5EF4-FFF2-40B4-BE49-F238E27FC236}">
                <a16:creationId xmlns:a16="http://schemas.microsoft.com/office/drawing/2014/main" id="{C600658C-A640-4E15-F7D2-3F9F18D6231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84" y="4290246"/>
            <a:ext cx="2472129" cy="1854097"/>
          </a:xfrm>
          <a:prstGeom prst="rect">
            <a:avLst/>
          </a:prstGeom>
        </p:spPr>
      </p:pic>
      <p:pic>
        <p:nvPicPr>
          <p:cNvPr id="5" name="Immagine 4" descr="Immagine che contiene arte, schizzo, disegno, illustrazione&#10;&#10;Descrizione generata automaticamente">
            <a:extLst>
              <a:ext uri="{FF2B5EF4-FFF2-40B4-BE49-F238E27FC236}">
                <a16:creationId xmlns:a16="http://schemas.microsoft.com/office/drawing/2014/main" id="{5334A312-275A-E8C0-E489-E2EDD203AE9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567" y="4290246"/>
            <a:ext cx="2472129" cy="1854097"/>
          </a:xfrm>
          <a:prstGeom prst="rect">
            <a:avLst/>
          </a:prstGeom>
        </p:spPr>
      </p:pic>
      <p:pic>
        <p:nvPicPr>
          <p:cNvPr id="6" name="Immagine 5" descr="Immagine che contiene arte, schizzo, disegno, Line art&#10;&#10;Descrizione generata automaticamente">
            <a:extLst>
              <a:ext uri="{FF2B5EF4-FFF2-40B4-BE49-F238E27FC236}">
                <a16:creationId xmlns:a16="http://schemas.microsoft.com/office/drawing/2014/main" id="{F18BCC80-14F4-1310-B221-76B6AD6F124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850" y="3926162"/>
            <a:ext cx="1663637" cy="2218182"/>
          </a:xfrm>
          <a:prstGeom prst="rect">
            <a:avLst/>
          </a:prstGeom>
        </p:spPr>
      </p:pic>
      <p:pic>
        <p:nvPicPr>
          <p:cNvPr id="7" name="Immagine 6" descr="Immagine che contiene schizzo, arte, disegno, illustrazione&#10;&#10;Descrizione generata automaticamente">
            <a:extLst>
              <a:ext uri="{FF2B5EF4-FFF2-40B4-BE49-F238E27FC236}">
                <a16:creationId xmlns:a16="http://schemas.microsoft.com/office/drawing/2014/main" id="{043EA199-53D6-64BF-962E-5C0757255E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4" t="4952" r="18311" b="9245"/>
          <a:stretch/>
        </p:blipFill>
        <p:spPr>
          <a:xfrm>
            <a:off x="8825839" y="3656008"/>
            <a:ext cx="994084" cy="2488335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8" name="Picture 2" descr="abbraccia il cuore 532151 Arte vettoriale a Vecteezy">
            <a:extLst>
              <a:ext uri="{FF2B5EF4-FFF2-40B4-BE49-F238E27FC236}">
                <a16:creationId xmlns:a16="http://schemas.microsoft.com/office/drawing/2014/main" id="{73B105BB-0B92-BD7B-0510-48CA1280A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0496">
            <a:off x="8365078" y="532966"/>
            <a:ext cx="2787950" cy="2488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8EA4965-96E2-99BC-03CA-BFA07DD1813A}"/>
              </a:ext>
            </a:extLst>
          </p:cNvPr>
          <p:cNvSpPr txBox="1"/>
          <p:nvPr/>
        </p:nvSpPr>
        <p:spPr>
          <a:xfrm>
            <a:off x="1363287" y="2724938"/>
            <a:ext cx="82067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it-IT" sz="2800" i="1" dirty="0">
                <a:solidFill>
                  <a:schemeClr val="tx1"/>
                </a:solidFill>
                <a:latin typeface="Garamond" panose="02020404030301010803" pitchFamily="18" charset="0"/>
              </a:rPr>
              <a:t>Vogliamo insegnare ai Vostri bambini l’amore per l’apprendimento </a:t>
            </a:r>
          </a:p>
          <a:p>
            <a:pPr marL="0" indent="0" algn="ctr">
              <a:buNone/>
            </a:pPr>
            <a:r>
              <a:rPr lang="it-IT" sz="2800" i="1" dirty="0">
                <a:solidFill>
                  <a:schemeClr val="tx1"/>
                </a:solidFill>
                <a:latin typeface="Garamond" panose="02020404030301010803" pitchFamily="18" charset="0"/>
              </a:rPr>
              <a:t>con impegno e costanza</a:t>
            </a:r>
          </a:p>
        </p:txBody>
      </p:sp>
      <p:pic>
        <p:nvPicPr>
          <p:cNvPr id="11" name="image1.jpg" descr="logoScuolaInfanziamod1">
            <a:extLst>
              <a:ext uri="{FF2B5EF4-FFF2-40B4-BE49-F238E27FC236}">
                <a16:creationId xmlns:a16="http://schemas.microsoft.com/office/drawing/2014/main" id="{8E5B74B0-22AE-2E81-623D-634BF12B7D4E}"/>
              </a:ext>
            </a:extLst>
          </p:cNvPr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2701636" y="399638"/>
            <a:ext cx="3510060" cy="2252121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63253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D9F81C-D13E-DBEB-C8CB-360765560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493" y="544823"/>
            <a:ext cx="10380643" cy="5768354"/>
          </a:xfrm>
        </p:spPr>
        <p:txBody>
          <a:bodyPr>
            <a:normAutofit lnSpcReduction="10000"/>
          </a:bodyPr>
          <a:lstStyle/>
          <a:p>
            <a:r>
              <a:rPr lang="it-IT" sz="3200" b="1" dirty="0"/>
              <a:t>POLO INFANZIA “Madre Nazarena”</a:t>
            </a:r>
            <a:endParaRPr lang="it-IT" sz="3200" dirty="0"/>
          </a:p>
          <a:p>
            <a:r>
              <a:rPr lang="it-IT" dirty="0"/>
              <a:t>E’ un servizio educativo unitario con un continuum pedagogico che garantisce pari opportunità di istruzione e cura con li lo scopo è quello di creare un sistema educativo integrato continuo in una prospettiva 0 – 6 anni.</a:t>
            </a:r>
          </a:p>
          <a:p>
            <a:r>
              <a:rPr lang="it-IT" dirty="0"/>
              <a:t>Grazie al Polo per l’infanzia si creeranno le basi per:</a:t>
            </a:r>
          </a:p>
          <a:p>
            <a:pPr fontAlgn="base"/>
            <a:r>
              <a:rPr lang="it-IT" dirty="0"/>
              <a:t>un’integrazione educativa e di continuità;</a:t>
            </a:r>
          </a:p>
          <a:p>
            <a:pPr fontAlgn="base"/>
            <a:r>
              <a:rPr lang="it-IT" dirty="0"/>
              <a:t> collaborazione e sinergia costanti;</a:t>
            </a:r>
          </a:p>
          <a:p>
            <a:pPr fontAlgn="base"/>
            <a:r>
              <a:rPr lang="it-IT" dirty="0"/>
              <a:t> ambiente educativo condiviso e coeso;</a:t>
            </a:r>
          </a:p>
          <a:p>
            <a:pPr fontAlgn="base"/>
            <a:r>
              <a:rPr lang="it-IT" dirty="0"/>
              <a:t> condivisione di risorse;</a:t>
            </a:r>
          </a:p>
          <a:p>
            <a:pPr fontAlgn="base"/>
            <a:r>
              <a:rPr lang="it-IT" dirty="0"/>
              <a:t> monitoraggio e attività;</a:t>
            </a:r>
          </a:p>
          <a:p>
            <a:pPr fontAlgn="base"/>
            <a:r>
              <a:rPr lang="it-IT" dirty="0"/>
              <a:t> sostegno alle famiglie;</a:t>
            </a:r>
          </a:p>
          <a:p>
            <a:pPr fontAlgn="base"/>
            <a:r>
              <a:rPr lang="it-IT" dirty="0"/>
              <a:t> formazione e aggiornamento condiviso;</a:t>
            </a:r>
          </a:p>
          <a:p>
            <a:pPr fontAlgn="base"/>
            <a:r>
              <a:rPr lang="it-IT" dirty="0"/>
              <a:t> miglioramento dell’integrazione e dell’inclusione.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3975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95E356-6795-B873-A861-46D34FD60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298" y="661013"/>
            <a:ext cx="10603809" cy="5574534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/>
              <a:t>LE FINALITÀ EDUCATIVE</a:t>
            </a:r>
            <a:endParaRPr lang="it-IT" dirty="0"/>
          </a:p>
          <a:p>
            <a:r>
              <a:rPr lang="it-IT" dirty="0"/>
              <a:t>La scuola dell'infanzia ha il compito di promuovere quattro obiettivi fondamentali per lo sviluppo del bambino:</a:t>
            </a:r>
          </a:p>
          <a:p>
            <a:pPr fontAlgn="base"/>
            <a:r>
              <a:rPr lang="it-IT" b="1" dirty="0"/>
              <a:t>Consolidamento dell'identità:</a:t>
            </a:r>
            <a:r>
              <a:rPr lang="it-IT" dirty="0"/>
              <a:t> Vivere serenamente tutte le dimensioni del proprio io, imparando a conoscersi e a essere riconosciuti come persona unica. Attenzione alla centralità di ogni bambino nel processo di crescita favorita dal contesto educativo della comunità educante. </a:t>
            </a:r>
            <a:endParaRPr lang="it-IT" b="1" dirty="0"/>
          </a:p>
          <a:p>
            <a:pPr fontAlgn="base"/>
            <a:r>
              <a:rPr lang="it-IT" b="1" dirty="0"/>
              <a:t>Conquista dell'autonomia:</a:t>
            </a:r>
            <a:r>
              <a:rPr lang="it-IT" dirty="0"/>
              <a:t> Sviluppare la capacità di orientarsi e compiere scelte autonome, interagendo con gli altri e con l'ambiente. Attenzione e intenzione a sviluppare autonomia negli spazi e nei tempi della giornata educativa – campi di esperienza </a:t>
            </a:r>
            <a:endParaRPr lang="it-IT" b="1" dirty="0"/>
          </a:p>
          <a:p>
            <a:pPr fontAlgn="base"/>
            <a:r>
              <a:rPr lang="it-IT" b="1" dirty="0"/>
              <a:t>Sviluppo della competenza: </a:t>
            </a:r>
            <a:r>
              <a:rPr lang="it-IT" dirty="0"/>
              <a:t>Imparare a riflettere sull'esperienza attraverso l'esplorazione, l'osservazione e l'esercizio al confronto in contesti culturali e pratici che amplificano l’esperienza dei bambini grazie al loro incontro con immagini/parole. Si distinguono in cognitive emotive e sociali. </a:t>
            </a:r>
            <a:endParaRPr lang="it-IT" b="1" dirty="0"/>
          </a:p>
          <a:p>
            <a:pPr fontAlgn="base"/>
            <a:r>
              <a:rPr lang="it-IT" b="1" dirty="0"/>
              <a:t>Avviamento alla cittadinanza:</a:t>
            </a:r>
            <a:r>
              <a:rPr lang="it-IT" dirty="0"/>
              <a:t> Scoprire l'esistenza di regole condivise, imparando a rispettare gli altri e l'ambiente circostante. vivere le prime esperienze di cittadinanza scoprendo l’altro da sé, le regole condivise attraverso dialogo, ascolto, attenzione dell’altro, diversità di genere, primo riconoscimento dei diritti e doveri uguali per tutti. Acquisizione di un comportamento eticamente orientato al rispetto degli altri, dell’ambiente e della natura. Deve essere attiva e responsabile.</a:t>
            </a:r>
            <a:endParaRPr lang="it-IT" b="1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age1.jpg" descr="logoScuolaInfanziamod1">
            <a:extLst>
              <a:ext uri="{FF2B5EF4-FFF2-40B4-BE49-F238E27FC236}">
                <a16:creationId xmlns:a16="http://schemas.microsoft.com/office/drawing/2014/main" id="{40F3DC1F-5CED-4642-5247-7CD3716FFD0B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0245686" y="1"/>
            <a:ext cx="1946313" cy="1167788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091275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95E356-6795-B873-A861-46D34FD60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746" y="782197"/>
            <a:ext cx="11270254" cy="6180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b="1" dirty="0"/>
              <a:t>IL PROFILO CULTURALE: </a:t>
            </a:r>
            <a:endParaRPr lang="it-IT" sz="2800" dirty="0"/>
          </a:p>
          <a:p>
            <a:r>
              <a:rPr lang="it-IT" sz="2800" b="1" dirty="0"/>
              <a:t>CULTURA, SCUOLA, PERSONA</a:t>
            </a:r>
            <a:endParaRPr lang="it-IT" sz="2800" dirty="0"/>
          </a:p>
          <a:p>
            <a:pPr fontAlgn="base"/>
            <a:r>
              <a:rPr lang="it-IT" sz="2800" b="1" dirty="0"/>
              <a:t>Centralità della persona:</a:t>
            </a:r>
            <a:r>
              <a:rPr lang="it-IT" sz="2800" dirty="0"/>
              <a:t> il bambino è il fulcro dell'azione educativa. L'obiettivo è favorire l'autonomia di pensiero e la capacità di stabilire relazioni significative.</a:t>
            </a:r>
            <a:endParaRPr lang="it-IT" sz="2800" b="1" dirty="0"/>
          </a:p>
          <a:p>
            <a:pPr fontAlgn="base"/>
            <a:r>
              <a:rPr lang="it-IT" sz="2800" b="1" dirty="0"/>
              <a:t>Nuovo Umanesimo:</a:t>
            </a:r>
            <a:r>
              <a:rPr lang="it-IT" sz="2800" dirty="0"/>
              <a:t> La scuola deve ricomporre la frammentazione dei saperi. È necessario superare la separazione tra discipline umanistiche e scientifiche per affrontare la complessità del mondo contemporaneo.</a:t>
            </a:r>
            <a:endParaRPr lang="it-IT" sz="2800" b="1" dirty="0"/>
          </a:p>
          <a:p>
            <a:pPr fontAlgn="base"/>
            <a:r>
              <a:rPr lang="it-IT" sz="2800" b="1" dirty="0"/>
              <a:t>Cittadinanza e Costituzione:</a:t>
            </a:r>
            <a:r>
              <a:rPr lang="it-IT" sz="2800" dirty="0"/>
              <a:t> L’educazione alla cittadinanza non è una materia isolata, ma un obiettivo trasversale. Si punta a formare cittadini europei consapevoli dei propri diritti e doveri.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age1.jpg" descr="logoScuolaInfanziamod1">
            <a:extLst>
              <a:ext uri="{FF2B5EF4-FFF2-40B4-BE49-F238E27FC236}">
                <a16:creationId xmlns:a16="http://schemas.microsoft.com/office/drawing/2014/main" id="{13528036-EC35-AE31-03BE-CF5DEFDA36B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0149840" y="0"/>
            <a:ext cx="2042160" cy="111390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782954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F1048A-1C54-DDC9-D68F-D61110D20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696" y="599395"/>
            <a:ext cx="10689115" cy="56141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b="1" dirty="0"/>
              <a:t>L'ORGANIZZAZIONE DEL CURRICOLO</a:t>
            </a:r>
            <a:endParaRPr lang="it-IT" sz="2800" dirty="0"/>
          </a:p>
          <a:p>
            <a:r>
              <a:rPr lang="it-IT" sz="2800" dirty="0"/>
              <a:t>Le Indicazioni Nazionali per il curricolo 2025 sottolineano come la scuola dell’infanzia rappresenta la prima tappa del sistema integrato di istruzione con uno suo specifico ambiente di apprendimento. Il curricolo è il "progetto educativo" di ogni singola scuola tenendo conto del contesto locale.</a:t>
            </a:r>
          </a:p>
          <a:p>
            <a:pPr fontAlgn="base"/>
            <a:r>
              <a:rPr lang="it-IT" sz="2800" b="1" dirty="0"/>
              <a:t>le competenze chiave:</a:t>
            </a:r>
            <a:r>
              <a:rPr lang="it-IT" sz="2800" dirty="0"/>
              <a:t> comunicazione, pensiero logico, competenza digitale, spirito di iniziativa.</a:t>
            </a:r>
            <a:endParaRPr lang="it-IT" sz="2800" b="1" dirty="0"/>
          </a:p>
          <a:p>
            <a:pPr fontAlgn="base"/>
            <a:r>
              <a:rPr lang="it-IT" sz="2800" b="1" dirty="0"/>
              <a:t>Aree disciplinari:</a:t>
            </a:r>
            <a:r>
              <a:rPr lang="it-IT" sz="2800" dirty="0"/>
              <a:t> costante interazione tra le diverse aree per favorire una visione unitaria del sapere.</a:t>
            </a:r>
            <a:endParaRPr lang="it-IT" sz="2800" b="1" dirty="0"/>
          </a:p>
          <a:p>
            <a:r>
              <a:rPr lang="it-IT" sz="2800" b="1" dirty="0"/>
              <a:t>Continuità e Unitarietà:</a:t>
            </a:r>
            <a:r>
              <a:rPr lang="it-IT" sz="2800" dirty="0"/>
              <a:t> Il percorso formativo di ogni bambino deve essere organico. Ogni tappa (infanzia, primaria, secondaria di primo grado) deve raccordarsi con la precedente e la successiva.</a:t>
            </a:r>
          </a:p>
        </p:txBody>
      </p:sp>
    </p:spTree>
    <p:extLst>
      <p:ext uri="{BB962C8B-B14F-4D97-AF65-F5344CB8AC3E}">
        <p14:creationId xmlns:p14="http://schemas.microsoft.com/office/powerpoint/2010/main" val="2465138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CBEB63-9931-568F-5781-4643A8206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298" y="687529"/>
            <a:ext cx="11160087" cy="59115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b="1" dirty="0"/>
              <a:t>L'ORGANIZZAZIONE PER "CAMPI DI ESPERIENZA"</a:t>
            </a:r>
            <a:endParaRPr lang="it-IT" sz="2800" dirty="0"/>
          </a:p>
          <a:p>
            <a:pPr fontAlgn="base"/>
            <a:r>
              <a:rPr lang="it-IT" sz="2800" dirty="0"/>
              <a:t>La scuola dell'infanzia si pone come ambiente di apprendimento, relazione e vita attraverso contesti vissuti che permettono al bambino di dare ordine alla propria esperienza:</a:t>
            </a:r>
          </a:p>
          <a:p>
            <a:pPr fontAlgn="base"/>
            <a:r>
              <a:rPr lang="it-IT" sz="2800" b="1" dirty="0"/>
              <a:t>Il sé e l'altro:</a:t>
            </a:r>
            <a:r>
              <a:rPr lang="it-IT" sz="2800" dirty="0"/>
              <a:t> identità- le grandi domande, regole- il senso morale, convivenza-il vivere insieme.</a:t>
            </a:r>
            <a:endParaRPr lang="it-IT" sz="2800" b="1" dirty="0"/>
          </a:p>
          <a:p>
            <a:pPr fontAlgn="base"/>
            <a:r>
              <a:rPr lang="it-IT" sz="2800" b="1" dirty="0"/>
              <a:t>Il corpo e il movimento:</a:t>
            </a:r>
            <a:r>
              <a:rPr lang="it-IT" sz="2800" dirty="0"/>
              <a:t> autonomia- la consapevolezza fisica, motricità – il controllo motorio.</a:t>
            </a:r>
            <a:endParaRPr lang="it-IT" sz="2800" b="1" dirty="0"/>
          </a:p>
          <a:p>
            <a:pPr fontAlgn="base"/>
            <a:r>
              <a:rPr lang="it-IT" sz="2800" b="1" dirty="0"/>
              <a:t>Immagini, suoni, colori:</a:t>
            </a:r>
            <a:r>
              <a:rPr lang="it-IT" sz="2800" dirty="0"/>
              <a:t> creatività – l’espressione artistica, musicale e multimediale. </a:t>
            </a:r>
            <a:endParaRPr lang="it-IT" sz="2800" b="1" dirty="0"/>
          </a:p>
          <a:p>
            <a:pPr fontAlgn="base"/>
            <a:r>
              <a:rPr lang="it-IT" sz="2800" b="1" dirty="0"/>
              <a:t>I discorsi e le parole:</a:t>
            </a:r>
            <a:r>
              <a:rPr lang="it-IT" sz="2800" dirty="0"/>
              <a:t> la padronanza della lingua italiana e la comunicazione. </a:t>
            </a:r>
            <a:endParaRPr lang="it-IT" sz="2800" b="1" dirty="0"/>
          </a:p>
          <a:p>
            <a:r>
              <a:rPr lang="it-IT" sz="2800" b="1" dirty="0"/>
              <a:t>La conoscenza del mondo:</a:t>
            </a:r>
            <a:r>
              <a:rPr lang="it-IT" sz="2800" dirty="0"/>
              <a:t> Ordine, misura, spazio, tempo e natura</a:t>
            </a:r>
          </a:p>
        </p:txBody>
      </p:sp>
    </p:spTree>
    <p:extLst>
      <p:ext uri="{BB962C8B-B14F-4D97-AF65-F5344CB8AC3E}">
        <p14:creationId xmlns:p14="http://schemas.microsoft.com/office/powerpoint/2010/main" val="3408041871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AnalogousFromRegularSeedLeftStep">
      <a:dk1>
        <a:srgbClr val="000000"/>
      </a:dk1>
      <a:lt1>
        <a:srgbClr val="FFFFFF"/>
      </a:lt1>
      <a:dk2>
        <a:srgbClr val="2E1B30"/>
      </a:dk2>
      <a:lt2>
        <a:srgbClr val="F0F3F2"/>
      </a:lt2>
      <a:accent1>
        <a:srgbClr val="E7295E"/>
      </a:accent1>
      <a:accent2>
        <a:srgbClr val="D5179B"/>
      </a:accent2>
      <a:accent3>
        <a:srgbClr val="D129E7"/>
      </a:accent3>
      <a:accent4>
        <a:srgbClr val="7117D5"/>
      </a:accent4>
      <a:accent5>
        <a:srgbClr val="372DE7"/>
      </a:accent5>
      <a:accent6>
        <a:srgbClr val="175CD5"/>
      </a:accent6>
      <a:hlink>
        <a:srgbClr val="349C7F"/>
      </a:hlink>
      <a:folHlink>
        <a:srgbClr val="7F7F7F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2966</Words>
  <Application>Microsoft Office PowerPoint</Application>
  <PresentationFormat>Widescreen</PresentationFormat>
  <Paragraphs>274</Paragraphs>
  <Slides>45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58" baseType="lpstr">
      <vt:lpstr>Aptos</vt:lpstr>
      <vt:lpstr>Arial</vt:lpstr>
      <vt:lpstr>Calibri</vt:lpstr>
      <vt:lpstr>Garamond</vt:lpstr>
      <vt:lpstr>Gill Sans</vt:lpstr>
      <vt:lpstr>Gill Sans MT</vt:lpstr>
      <vt:lpstr>Noto Sans Symbols</vt:lpstr>
      <vt:lpstr>Univers Condensed Light</vt:lpstr>
      <vt:lpstr>Verdana</vt:lpstr>
      <vt:lpstr>Walbaum Display Light</vt:lpstr>
      <vt:lpstr>Wingdings</vt:lpstr>
      <vt:lpstr>Wingdings 2</vt:lpstr>
      <vt:lpstr>AngleLinesVTI</vt:lpstr>
      <vt:lpstr>SCUOLA DELL’INFANZIA E NIDO INTEGRATO P.ANNIBALE M. DI FRANCIA  RIUNIONE NUOVI ISCRITTI A.S. 2026/27  27/05/2025 </vt:lpstr>
      <vt:lpstr>Presentazione standard di PowerPoint</vt:lpstr>
      <vt:lpstr>Chi siamo</vt:lpstr>
      <vt:lpstr>SCUOLA DELL’INFANZIA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VALUTAZIONE</vt:lpstr>
      <vt:lpstr>LA METODOLOGIA EDUCATIVA E DIDATTICA</vt:lpstr>
      <vt:lpstr>Presentazione standard di PowerPoint</vt:lpstr>
      <vt:lpstr>NIDO INTEGRATO</vt:lpstr>
      <vt:lpstr>  I DOCUMENTI SCOLASTICI</vt:lpstr>
      <vt:lpstr>I DOCUMENTI</vt:lpstr>
      <vt:lpstr>1. PROGETTO EDUCATIVO: PADRE ANNIBALE MARIA DI FRANCIA e maria nazarena majone</vt:lpstr>
      <vt:lpstr>2. CARTA DEI SERVIZI</vt:lpstr>
      <vt:lpstr>  3. PIANO DELL’ OFFERTA  EDUCATIVA (per il nido)  </vt:lpstr>
      <vt:lpstr>4. P.T.O.F. 2025-2027  (per scuola infanzia)</vt:lpstr>
      <vt:lpstr>5. PATTO DI CORRESPONSABILITÀ EDUCATIVA SCUOLA/FAMIGLIA</vt:lpstr>
      <vt:lpstr>6. REGOLAMENTO  INTERNO</vt:lpstr>
      <vt:lpstr>7. REGOLAMENTO  PEDIATRICO</vt:lpstr>
      <vt:lpstr>8. RISTORAZIONE  SCOLASTICA</vt:lpstr>
      <vt:lpstr>9. PIANO DI EMERGENZA</vt:lpstr>
      <vt:lpstr>10. IMPEGNO ECONOMICO</vt:lpstr>
      <vt:lpstr>COSTI A.S. 2026/2027</vt:lpstr>
      <vt:lpstr>COSTI A.S. 2026/2027</vt:lpstr>
      <vt:lpstr>A sostegno della famiglia</vt:lpstr>
      <vt:lpstr>11. INCLUSIONE </vt:lpstr>
      <vt:lpstr>LA DIMENSIONE ORGANIZZATIVA</vt:lpstr>
      <vt:lpstr>PROFESSIONALITÀ DIRETTIVE</vt:lpstr>
      <vt:lpstr>ORGANI COLLEGIALI</vt:lpstr>
      <vt:lpstr>ORGANI COLLEGIALI</vt:lpstr>
      <vt:lpstr>COMUNICAZIONI  SCUOLA FAMIGLIA</vt:lpstr>
      <vt:lpstr>COMUNICAZIONI  SCUOLA FAMIGLIA</vt:lpstr>
      <vt:lpstr>ATTIVITA’  A.S. 2026/27</vt:lpstr>
      <vt:lpstr>SERVIZI AGGIUNTIVI</vt:lpstr>
      <vt:lpstr>Routine quotidiana</vt:lpstr>
      <vt:lpstr>Ampliamento dell’offerta formativa</vt:lpstr>
      <vt:lpstr>IL CALENDARIO  A.S. 2026/27</vt:lpstr>
      <vt:lpstr>CALENDARIO FESTE E FESTIVITA’ scuola infanzia </vt:lpstr>
      <vt:lpstr>CALENDARIO FESTE E FESTIVITA’  nido integrato</vt:lpstr>
      <vt:lpstr>INSERIMENTO INFANZIA</vt:lpstr>
      <vt:lpstr>INSERIMENTO NIDO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SCUOLA DELL’INFANZIA E NIDO INTEGRATO P.ANNIBALE M. DI FRANCIA  RIUNIONE NUOVI ISCRITTI A.S. 2024/25  10/06/2024</dc:title>
  <dc:creator>Jasmine Michelini</dc:creator>
  <cp:lastModifiedBy>Laura Piccolo</cp:lastModifiedBy>
  <cp:revision>105</cp:revision>
  <dcterms:created xsi:type="dcterms:W3CDTF">2024-05-02T13:09:06Z</dcterms:created>
  <dcterms:modified xsi:type="dcterms:W3CDTF">2026-05-27T08:22:05Z</dcterms:modified>
</cp:coreProperties>
</file>