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0" r:id="rId29"/>
    <p:sldId id="301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0" r:id="rId38"/>
    <p:sldId id="298" r:id="rId39"/>
    <p:sldId id="297" r:id="rId40"/>
    <p:sldId id="296" r:id="rId4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B8378-ECED-4248-9D90-806CE4E7ECF5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5204-F5C5-4E33-B5EF-0891612EB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1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5204-F5C5-4E33-B5EF-0891612EB5B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2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5204-F5C5-4E33-B5EF-0891612EB5B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14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nnibaledifrancia@liber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459717-ADFE-F1C0-E2EC-B944677AF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972"/>
            <a:ext cx="7466588" cy="6863698"/>
          </a:xfrm>
        </p:spPr>
        <p:txBody>
          <a:bodyPr anchor="t">
            <a:noAutofit/>
          </a:bodyPr>
          <a:lstStyle/>
          <a:p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SCUOLA DELL’INFANZIA E NIDO INTEGRATO P.ANNIBALE M. DI FRANCIA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RIUNIONE 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INIZIO ANNO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SCUOLA INFANZIA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A.S. 2024/25</a:t>
            </a: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10/09/2024</a:t>
            </a:r>
            <a:endParaRPr lang="it-IT" sz="4400" b="1" dirty="0"/>
          </a:p>
        </p:txBody>
      </p:sp>
      <p:pic>
        <p:nvPicPr>
          <p:cNvPr id="4" name="Picture 3" descr="Disegno astratto di petali in color pastello">
            <a:extLst>
              <a:ext uri="{FF2B5EF4-FFF2-40B4-BE49-F238E27FC236}">
                <a16:creationId xmlns:a16="http://schemas.microsoft.com/office/drawing/2014/main" id="{22377E58-C707-5738-C272-5718DF796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4" r="960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E2C51B8E-86F8-B12E-ADD1-7764C02BE30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85316" y="0"/>
            <a:ext cx="2906684" cy="16874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5941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86BA5-796C-0359-A403-B31A74F2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98" y="1479665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1. CARTA DEI SERVIZI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C7AD37-FB3B-478E-A473-87AE6ED1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98" y="2500004"/>
            <a:ext cx="9906000" cy="4024424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3600" dirty="0"/>
              <a:t>La Carta dei Servizi del Nido Integrato definisce e rende noto alle famiglie, ai bambini e alla comunità cosa devono attendersi rivolgendosi ad una scuola parrocchiale, in termini di proposta educativa, di percorso scolastico, di regole di funzionamento, di livelli educativo-formativi, di condizioni ambientali.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giocattolo, cartone animato, clipart&#10;&#10;Descrizione generata automaticamente">
            <a:extLst>
              <a:ext uri="{FF2B5EF4-FFF2-40B4-BE49-F238E27FC236}">
                <a16:creationId xmlns:a16="http://schemas.microsoft.com/office/drawing/2014/main" id="{EA3838B9-40B8-03DE-F23E-D4CF00E24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05" y="0"/>
            <a:ext cx="1934094" cy="2054306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90DD468C-1CB6-9BA3-B174-6F9088FBE9C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288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3F7BC-382E-B85D-1FD7-DC03D8ED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2. PIANO DELL’ OFFERTA </a:t>
            </a: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EDUCATIVA </a:t>
            </a:r>
            <a:r>
              <a:rPr lang="it-IT" sz="4000" b="1" dirty="0">
                <a:solidFill>
                  <a:schemeClr val="tx2">
                    <a:satMod val="130000"/>
                  </a:schemeClr>
                </a:solidFill>
              </a:rPr>
              <a:t>(per il nido)</a:t>
            </a:r>
            <a:br>
              <a:rPr lang="it-IT" sz="4000" b="1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3. P.T.O.F. 2022-2025 </a:t>
            </a:r>
            <a:br>
              <a:rPr lang="it-IT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(per scuola infanzia)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101718-AB9A-EE0F-3A0C-2FF63B25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4" y="3127220"/>
            <a:ext cx="9906000" cy="4024424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3600" dirty="0"/>
              <a:t>Contengono una sintesi pedagogica delle scelte culturali, organizzative, operative che caratterizzano l'offerta educativa e formativa della Scuola dell’Infanzia e Nido Integrato con il compito di trasferire tali scelte nella programmazione curricolare della scuola infanzia e del nido.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DD9F2B3F-6790-0BCC-9CF4-EF3F797E634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89177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6957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C9E8-67D5-267A-4D9A-D93E632E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Indicazioni Nazionali 2012 </a:t>
            </a:r>
            <a:br>
              <a:rPr lang="it-IT" b="1" dirty="0"/>
            </a:br>
            <a:r>
              <a:rPr lang="it-IT" b="1" dirty="0"/>
              <a:t>e Nuovi Scenari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BC48D-A1E1-D3C5-B920-C2D8764E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b="1" dirty="0">
                <a:solidFill>
                  <a:schemeClr val="tx2"/>
                </a:solidFill>
              </a:rPr>
              <a:t>IDENTITA</a:t>
            </a:r>
            <a:r>
              <a:rPr lang="it-IT" altLang="it-IT" sz="3600" dirty="0">
                <a:solidFill>
                  <a:schemeClr val="tx2"/>
                </a:solidFill>
              </a:rPr>
              <a:t>’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3600" dirty="0"/>
              <a:t>la centralità di ogni bambino nel processo di crescita favorita dal contesto educativo della comunità educante.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3600" dirty="0"/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b="1" dirty="0">
                <a:solidFill>
                  <a:schemeClr val="tx2"/>
                </a:solidFill>
              </a:rPr>
              <a:t>AUTONOMIA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3600" dirty="0"/>
              <a:t>attenzione e intenzione a sviluppare autonomia negli </a:t>
            </a:r>
          </a:p>
          <a:p>
            <a:pPr marL="0" indent="0">
              <a:buNone/>
              <a:defRPr/>
            </a:pPr>
            <a:r>
              <a:rPr lang="it-IT" altLang="it-IT" sz="3600" dirty="0"/>
              <a:t>spazi e nei tempi della giornata educativa </a:t>
            </a:r>
          </a:p>
          <a:p>
            <a:pPr marL="0" indent="0">
              <a:buNone/>
              <a:defRPr/>
            </a:pPr>
            <a:r>
              <a:rPr lang="it-IT" altLang="it-IT" sz="3600" dirty="0"/>
              <a:t>campi di esperienza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3600" dirty="0"/>
          </a:p>
          <a:p>
            <a:endParaRPr lang="it-IT" dirty="0"/>
          </a:p>
        </p:txBody>
      </p:sp>
      <p:pic>
        <p:nvPicPr>
          <p:cNvPr id="4" name="Immagine 3" descr="Immagine che contiene disegno, cartone animato, illustrazione, Cartoni animati&#10;&#10;Descrizione generata automaticamente">
            <a:extLst>
              <a:ext uri="{FF2B5EF4-FFF2-40B4-BE49-F238E27FC236}">
                <a16:creationId xmlns:a16="http://schemas.microsoft.com/office/drawing/2014/main" id="{3FBDB56F-DF41-A97C-46A9-90FE84014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21" y="4330931"/>
            <a:ext cx="1802679" cy="2527069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13F35194-5CDB-DE26-FBBD-EA063BE34D8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7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456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C9E8-67D5-267A-4D9A-D93E632E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Indicazioni Nazionali 2012 </a:t>
            </a:r>
            <a:br>
              <a:rPr lang="it-IT" b="1" dirty="0"/>
            </a:br>
            <a:r>
              <a:rPr lang="it-IT" b="1" dirty="0"/>
              <a:t>e Nuovi Scenari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BC48D-A1E1-D3C5-B920-C2D8764E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11200" b="1" dirty="0">
                <a:solidFill>
                  <a:schemeClr val="tx2"/>
                </a:solidFill>
              </a:rPr>
              <a:t>COMPETENZE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1200" dirty="0"/>
              <a:t>contesti culturali e pratici che amplificano l’esperienza dei bambini grazie al loro incontro con immagini/parole. Si distinguono in cognitive emotive e sociali.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11200" dirty="0"/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11200" b="1" dirty="0">
                <a:solidFill>
                  <a:schemeClr val="tx2"/>
                </a:solidFill>
              </a:rPr>
              <a:t>CITTADINANZA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1200" dirty="0"/>
              <a:t>vivere le prime esperienze di cittadinanza scoprendo l’altro da sé, le regole condivise attraverso dialogo, ascolto, attenzione dell’altro, diversità di genere, primo riconoscimento dei diritti e doveri uguali per tutti. Acquisizione di un comportamento eticamente orientato al rispetto degli altri, dell’ambiente e della natura. Deve essere attiva e responsabile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11200" dirty="0"/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F17D3584-9E1C-E337-E069-EA6B5D91857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534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8C9E8-67D5-267A-4D9A-D93E632E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58" y="627458"/>
            <a:ext cx="9906000" cy="1382156"/>
          </a:xfrm>
        </p:spPr>
        <p:txBody>
          <a:bodyPr/>
          <a:lstStyle/>
          <a:p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4. PATTO DI CORRESPONSABILITÀ EDUCATIVA SCUOLA/FAMIGLIA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BC48D-A1E1-D3C5-B920-C2D8764E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58" y="2076056"/>
            <a:ext cx="9906000" cy="4024424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it-IT" altLang="it-IT" sz="2400" dirty="0"/>
              <a:t>	La scuola si pone in continuità e complementarietà educativa con la famiglia. L’interazione si concretizza in uno scambio reciproco di informazioni utili sulla crescita del bambino e nell’accordo sulle linee di intervento:</a:t>
            </a:r>
          </a:p>
          <a:p>
            <a:r>
              <a:rPr lang="it-IT" altLang="it-IT" sz="2400" dirty="0"/>
              <a:t>valorizzazione dei momenti di accoglienza e dell’uscita per un rapido confronto sugli aspetti legati alla routine quotidiana;</a:t>
            </a:r>
          </a:p>
          <a:p>
            <a:r>
              <a:rPr lang="it-IT" altLang="it-IT" sz="2400" dirty="0"/>
              <a:t>colloqui con le insegnanti negli orari di ricevimento;</a:t>
            </a:r>
          </a:p>
          <a:p>
            <a:r>
              <a:rPr lang="it-IT" altLang="it-IT" sz="2400" dirty="0"/>
              <a:t>incontri  scuola – famiglia all’inizio e  durante l’anno scolastico per un’informazione coordinata e unitaria del processo formativo;</a:t>
            </a:r>
          </a:p>
          <a:p>
            <a:r>
              <a:rPr lang="it-IT" altLang="it-IT" sz="2400" dirty="0"/>
              <a:t>interazione dinamica tra rappresentati, genitori e direzione </a:t>
            </a:r>
          </a:p>
          <a:p>
            <a:pPr marL="0" indent="0">
              <a:buNone/>
            </a:pPr>
            <a:r>
              <a:rPr lang="it-IT" altLang="it-IT" sz="2400" dirty="0"/>
              <a:t>per una condivisione della progettazione educativa ed una </a:t>
            </a:r>
          </a:p>
          <a:p>
            <a:pPr marL="0" indent="0">
              <a:buNone/>
            </a:pPr>
            <a:r>
              <a:rPr lang="it-IT" altLang="it-IT" sz="2400" dirty="0"/>
              <a:t>valutazione sull’erogazione del servizio formativo.</a:t>
            </a:r>
          </a:p>
          <a:p>
            <a:endParaRPr lang="it-IT" dirty="0"/>
          </a:p>
        </p:txBody>
      </p:sp>
      <p:pic>
        <p:nvPicPr>
          <p:cNvPr id="4" name="Immagine 3" descr="Immagine che contiene testo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E509F521-8655-29E6-9B5E-462D6436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17" y="4157588"/>
            <a:ext cx="3821083" cy="2700412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8B4A0576-3CDF-F2ED-9E07-9E8A205C957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1933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B2EBB-74D9-42FA-817E-F312C720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3915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5. REGOLAMENTO  INTERNO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105E5-8D13-0461-35A8-BD4FB64D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76071"/>
            <a:ext cx="9906000" cy="435790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dirty="0"/>
              <a:t>	Il regolamento di istituto è la carta legislativa scolastica che stabilisce le modalità organizzative e gestionali della scuola volte a garantire la realizzazione del Piano educativo e del P.T.O.F. secondo criteri di trasparenza e coerenza.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b="1" dirty="0">
                <a:solidFill>
                  <a:schemeClr val="tx2"/>
                </a:solidFill>
              </a:rPr>
              <a:t>Finalità:</a:t>
            </a:r>
            <a:br>
              <a:rPr lang="it-IT" altLang="it-IT" sz="2800" dirty="0"/>
            </a:br>
            <a:r>
              <a:rPr lang="it-IT" altLang="it-IT" sz="2800" dirty="0"/>
              <a:t>- stabilire delle regole per il funzionamento generale delle scuole.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dirty="0"/>
              <a:t>	- regolamentare i comportamenti individuali e collettivi.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2800" dirty="0"/>
              <a:t>	- contribuire attraverso l’osservanza degli obblighi derivanti dalla convivenza civile al conseguimento delle finalità educative e formative proprie dell’istituzione scolastica.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BA138E26-01DD-D788-05A8-70E8F4999F9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9193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072A4-703E-0FCC-F95E-30AFC972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190532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6. REGOLAMENTO  PEDIATRICO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72716B-5654-8AF4-6DDA-600833CC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9314"/>
            <a:ext cx="9906000" cy="4444664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3200" dirty="0"/>
              <a:t>	Lo scopo del regolamento pediatrico per le scuole è quello di fornire indicazioni omogenee per la tutela del singolo e della collettività, obiettivo che può essere perseguito solo attraverso la collaborazione e la partecipazione del personale della scuola, del personale sanitario e dei genitori.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it-IT" altLang="it-IT" sz="3200" i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“Manuale per la prevenzione delle malattie infettive nelle comunità infantili e scolastiche”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Regione Veneto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9FCF2135-AEFC-5B00-5D29-0D35A8E2247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5" name="Picture 2" descr="Cartoon Kid pipì sul water | Vettore Premium">
            <a:extLst>
              <a:ext uri="{FF2B5EF4-FFF2-40B4-BE49-F238E27FC236}">
                <a16:creationId xmlns:a16="http://schemas.microsoft.com/office/drawing/2014/main" id="{FAAABE9B-63CC-EC12-6A27-55204187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732"/>
            <a:ext cx="2034268" cy="20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9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66D7A-A58E-2A52-C67F-E319E5B7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5830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7. RISTORAZIONE  SCOLASTICA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99994-9921-620E-7573-E4925EEF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1479665"/>
            <a:ext cx="9906000" cy="4024424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3200" dirty="0"/>
              <a:t>	Il servizio di ristorazione scolastica, per rispondere a criteri di qualità, salubrità e gradimento necessita di un documento ben delineato e caratterizzante il tipo di servizio  che si intende erogare.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Linee di indirizzo nazionale per la ristorazione scolastica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sz="3200" i="1" dirty="0"/>
              <a:t>(G.U. 134  dell’11/06/2010)</a:t>
            </a:r>
          </a:p>
          <a:p>
            <a:endParaRPr lang="it-IT" dirty="0"/>
          </a:p>
        </p:txBody>
      </p:sp>
      <p:pic>
        <p:nvPicPr>
          <p:cNvPr id="4" name="Immagine 3" descr="Immagine che contiene cartone animato&#10;&#10;Descrizione generata automaticamente">
            <a:extLst>
              <a:ext uri="{FF2B5EF4-FFF2-40B4-BE49-F238E27FC236}">
                <a16:creationId xmlns:a16="http://schemas.microsoft.com/office/drawing/2014/main" id="{975CDACB-53D0-1C8F-E564-6EED1E4C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4" y="4136468"/>
            <a:ext cx="4220095" cy="2721531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114EA99B-6620-1483-03E0-F621A41A50A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9139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9A17246-E0B3-D433-2CF3-34DF38CE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906000" cy="1382713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8. Piano di emergenza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41754D1-23B5-CFCF-9A6B-04DC3A45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916113"/>
            <a:ext cx="9906000" cy="4024313"/>
          </a:xfrm>
        </p:spPr>
        <p:txBody>
          <a:bodyPr>
            <a:normAutofit fontScale="850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La Scuola ha elaborato un piano di emergenza e di evacuazione per far fronte a possibili situazioni critiche che possono riguardare la struttura e gli utenti (famiglie, bambini, docenti, ausiliari).</a:t>
            </a: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Di seguito i principali compiti/doveri:</a:t>
            </a:r>
            <a:endParaRPr lang="it-IT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b="0" dirty="0">
                <a:effectLst/>
              </a:rPr>
            </a:b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PERSONALE EDUCATIVO:</a:t>
            </a:r>
            <a:endParaRPr lang="it-IT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Segnalare ai bambini azioni da intraprendere in caso di emergenza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Guidare il gruppo classe nelle evacuazioni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Individuare apri-fila e chiudi-fila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b="0" dirty="0">
                <a:effectLst/>
              </a:rPr>
            </a:b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GENITORI (se presenti a scuola)</a:t>
            </a:r>
            <a:endParaRPr lang="it-IT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Mantenere la calma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Non cercare di raggiungere il proprio figlio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Attenersi alle disposizioni del personale educativo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Dirigersi verso le vie di fuga secondo quanto indicato nelle planimetrie di emergenza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Picture 4" descr="emergenza sirena icona nel comico stile. polizia allarme vettore cartone  animato illustrazione su bianca isolato sfondo. medico mettere in guardia  attività commerciale concetto spruzzo effetto. 20092306 Arte vettoriale a  Vecteezy">
            <a:extLst>
              <a:ext uri="{FF2B5EF4-FFF2-40B4-BE49-F238E27FC236}">
                <a16:creationId xmlns:a16="http://schemas.microsoft.com/office/drawing/2014/main" id="{5900787C-AF94-8211-4E4B-C147BE33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72" y="2740026"/>
            <a:ext cx="26416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49BBC-1FA8-0EF6-5450-A7D1DDAC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229" y="-93997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9. IMPEGNO ECONOMICO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0F2EAF-202A-AD58-11DE-5F0B9607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160468"/>
            <a:ext cx="9906000" cy="5556018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t-IT" altLang="it-IT" sz="3600" dirty="0"/>
              <a:t>Il regolamento economico stabilisce:</a:t>
            </a:r>
          </a:p>
          <a:p>
            <a:pPr algn="just" eaLnBrk="1" hangingPunct="1">
              <a:buFontTx/>
              <a:buChar char="-"/>
            </a:pPr>
            <a:r>
              <a:rPr lang="it-IT" altLang="it-IT" sz="3600" dirty="0"/>
              <a:t>i costi per l’accesso al servizio, </a:t>
            </a:r>
          </a:p>
          <a:p>
            <a:pPr algn="just" eaLnBrk="1" hangingPunct="1">
              <a:buFontTx/>
              <a:buChar char="-"/>
            </a:pPr>
            <a:r>
              <a:rPr lang="it-IT" altLang="it-IT" sz="3600" dirty="0"/>
              <a:t>le modalità di pagamento, </a:t>
            </a:r>
          </a:p>
          <a:p>
            <a:pPr algn="just" eaLnBrk="1" hangingPunct="1">
              <a:buFontTx/>
              <a:buChar char="-"/>
            </a:pPr>
            <a:r>
              <a:rPr lang="it-IT" altLang="it-IT" sz="3600" dirty="0"/>
              <a:t>le scadenze dei versamenti,</a:t>
            </a:r>
          </a:p>
          <a:p>
            <a:pPr eaLnBrk="1" hangingPunct="1">
              <a:buFontTx/>
              <a:buChar char="-"/>
            </a:pPr>
            <a:r>
              <a:rPr lang="it-IT" altLang="it-IT" sz="3600" dirty="0"/>
              <a:t>Eventuali riduzioni per la frequenza di più figli o per comprovate difficoltà economiche</a:t>
            </a:r>
          </a:p>
          <a:p>
            <a:pPr marL="0" indent="0" algn="ctr" eaLnBrk="1" hangingPunct="1">
              <a:buNone/>
            </a:pPr>
            <a:r>
              <a:rPr lang="it-IT" altLang="it-IT" sz="3600" dirty="0"/>
              <a:t>Il costo è annuale diviso per 10 mensilità da settembre a giugno indipendentemente dalle chiusure scolastiche. </a:t>
            </a:r>
          </a:p>
          <a:p>
            <a:pPr eaLnBrk="1" hangingPunct="1">
              <a:buFontTx/>
              <a:buChar char="-"/>
            </a:pPr>
            <a:endParaRPr lang="it-IT" altLang="it-IT" sz="3600" i="1" dirty="0"/>
          </a:p>
          <a:p>
            <a:pPr marL="0" indent="0" eaLnBrk="1" hangingPunct="1">
              <a:buNone/>
            </a:pPr>
            <a:endParaRPr lang="it-IT" altLang="it-IT" sz="44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clipart, cartone animato, disegno, illustrazione&#10;&#10;Descrizione generata automaticamente">
            <a:extLst>
              <a:ext uri="{FF2B5EF4-FFF2-40B4-BE49-F238E27FC236}">
                <a16:creationId xmlns:a16="http://schemas.microsoft.com/office/drawing/2014/main" id="{F5E56904-03B1-FD49-0727-DE7BC43E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78" y="974948"/>
            <a:ext cx="3003696" cy="2740643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29915BE9-B66A-7648-4435-D50CCA7B7C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13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0779E-CD02-0CA3-BFA8-5045E5C1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413657"/>
            <a:ext cx="10591801" cy="5620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dirty="0">
                <a:latin typeface="+mj-lt"/>
              </a:rPr>
              <a:t>LA SCUOLA DELL’INFANZIA E </a:t>
            </a:r>
          </a:p>
          <a:p>
            <a:pPr marL="0" indent="0">
              <a:buNone/>
            </a:pPr>
            <a:r>
              <a:rPr lang="it-IT" sz="3600" b="1" dirty="0">
                <a:latin typeface="+mj-lt"/>
              </a:rPr>
              <a:t>NIDO INTEGRATO P. ANNIBALE</a:t>
            </a:r>
            <a:br>
              <a:rPr lang="it-IT" dirty="0">
                <a:latin typeface="+mj-lt"/>
              </a:rPr>
            </a:br>
            <a:br>
              <a:rPr lang="it-IT" dirty="0">
                <a:latin typeface="+mj-lt"/>
              </a:rPr>
            </a:br>
            <a:r>
              <a:rPr lang="it-IT" sz="3600" dirty="0">
                <a:latin typeface="+mj-lt"/>
              </a:rPr>
              <a:t>È una struttura parrocchiale  ed è riconosciuta:</a:t>
            </a:r>
            <a:br>
              <a:rPr lang="it-IT" sz="3600" dirty="0">
                <a:latin typeface="+mj-lt"/>
              </a:rPr>
            </a:br>
            <a:br>
              <a:rPr lang="it-IT" sz="3600" dirty="0">
                <a:latin typeface="+mj-lt"/>
              </a:rPr>
            </a:br>
            <a:r>
              <a:rPr lang="it-IT" sz="3600" dirty="0">
                <a:latin typeface="+mj-lt"/>
              </a:rPr>
              <a:t>- DALLA REGIONE VENETO</a:t>
            </a:r>
            <a:br>
              <a:rPr lang="it-IT" sz="3600" dirty="0">
                <a:latin typeface="+mj-lt"/>
              </a:rPr>
            </a:br>
            <a:r>
              <a:rPr lang="it-IT" sz="3600" dirty="0">
                <a:latin typeface="+mj-lt"/>
              </a:rPr>
              <a:t>per il servizio nido </a:t>
            </a:r>
            <a:br>
              <a:rPr lang="it-IT" sz="3600" dirty="0">
                <a:latin typeface="+mj-lt"/>
              </a:rPr>
            </a:br>
            <a:br>
              <a:rPr lang="it-IT" sz="3600" dirty="0">
                <a:latin typeface="+mj-lt"/>
              </a:rPr>
            </a:br>
            <a:r>
              <a:rPr lang="it-IT" sz="3600" dirty="0">
                <a:latin typeface="+mj-lt"/>
              </a:rPr>
              <a:t>- DAL MINISTERO DELL’ISTRUZIONE </a:t>
            </a: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per scuola dell’infanzia paritaria cattolica</a:t>
            </a:r>
            <a:br>
              <a:rPr lang="it-IT" sz="3600" dirty="0">
                <a:latin typeface="+mj-lt"/>
              </a:rPr>
            </a:br>
            <a:endParaRPr lang="it-IT" dirty="0">
              <a:latin typeface="+mj-lt"/>
            </a:endParaRPr>
          </a:p>
        </p:txBody>
      </p:sp>
      <p:pic>
        <p:nvPicPr>
          <p:cNvPr id="2" name="image1.jpg" descr="logoScuolaInfanziamod1">
            <a:extLst>
              <a:ext uri="{FF2B5EF4-FFF2-40B4-BE49-F238E27FC236}">
                <a16:creationId xmlns:a16="http://schemas.microsoft.com/office/drawing/2014/main" id="{3CF62C60-4754-C4DF-8E5A-04900E1C52B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900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3E46A-3896-E3A8-E5AB-D2EEE2ED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40718"/>
            <a:ext cx="9906000" cy="1382156"/>
          </a:xfrm>
        </p:spPr>
        <p:txBody>
          <a:bodyPr/>
          <a:lstStyle/>
          <a:p>
            <a:r>
              <a:rPr lang="it-IT" b="1" dirty="0"/>
              <a:t>COSTI A.S. 2024/2025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7596408-E6D1-A485-502C-F72BB3717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85230"/>
              </p:ext>
            </p:extLst>
          </p:nvPr>
        </p:nvGraphicFramePr>
        <p:xfrm>
          <a:off x="1223168" y="971324"/>
          <a:ext cx="7777163" cy="20957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3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SCUOLA INFANZIA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Tassa di iscrizione non rimborsabile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€ 160,00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Contributo attività trasversali (annuale)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€ 100,00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Retta mensile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€ 210,00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pre – tempo (mensile) 7.30-8.00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10,00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post – tempo (mensile) 16.00-17.00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20,00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Contrassegni, porta tovagliolo, copriletto, materiale didattico: per nuovi iscritti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50,00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F5EBA51-668C-6A2A-453C-204AF4947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84536"/>
              </p:ext>
            </p:extLst>
          </p:nvPr>
        </p:nvGraphicFramePr>
        <p:xfrm>
          <a:off x="1223168" y="3239852"/>
          <a:ext cx="7848600" cy="23860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9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NIDO INTEGRATO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Tassa di iscrizione non rimborsabile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€ 160,00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Contributo attività trasversali (annuale)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€ 100,00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Retta mensile mezza giornata (13.00)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€ 350,00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Retta mensile giornata intera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€ 430,00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69597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pre – tempo (mensile) 7.30-8.00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10,00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Servizio di post – tempo (mensile) 16.00-17.00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20,00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Contrassegni, porta tovagliolo, copriletto, materiale didattico: per nuovi iscritti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  50,00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CC6095A2-8F94-9037-7CE7-774856EF9B0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3844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AEF67-C799-5F8B-D399-46160532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COSTI A.S. 2024/2025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AA079-FF6E-7F44-18EB-307039B8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0097"/>
            <a:ext cx="10469880" cy="3739845"/>
          </a:xfrm>
        </p:spPr>
        <p:txBody>
          <a:bodyPr>
            <a:normAutofit/>
          </a:bodyPr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it-IT" altLang="it-IT" sz="3600" dirty="0"/>
              <a:t>	È possibile pagare la retta tramite bonifico e consegnare a scuola la ricevuta di avvenuto pagamento entro il 10 di ogni mese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dirty="0"/>
              <a:t>IBAN:  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it-IT" altLang="it-IT" sz="3600" b="1" dirty="0"/>
              <a:t>IT60T0103012104000061343740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12452870-31CC-9908-351D-4DA95B72D85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7100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24319-166C-70CD-8A74-DC9AA875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 sostegno della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F5514B-F8D3-4FE4-2D99-8ED8A129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9514"/>
            <a:ext cx="9906000" cy="456498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Bonus nido</a:t>
            </a:r>
          </a:p>
          <a:p>
            <a:pPr lvl="1">
              <a:buFont typeface="Verdana" panose="020B0604030504040204" pitchFamily="34" charset="0"/>
              <a:buNone/>
              <a:defRPr/>
            </a:pPr>
            <a:r>
              <a:rPr lang="it-IT" altLang="it-IT" sz="2800" u="sng" dirty="0"/>
              <a:t>Solo per la frequenza all’asilo nido</a:t>
            </a:r>
            <a:r>
              <a:rPr lang="it-IT" altLang="it-IT" sz="2800" dirty="0"/>
              <a:t> secondo la legge finanziaria dell’anno di riferimento approvata.</a:t>
            </a:r>
          </a:p>
          <a:p>
            <a:pPr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Detrazioni </a:t>
            </a:r>
            <a:r>
              <a:rPr lang="it-IT" altLang="it-IT" sz="2800" b="1" dirty="0" err="1">
                <a:solidFill>
                  <a:schemeClr val="accent1">
                    <a:lumMod val="75000"/>
                  </a:schemeClr>
                </a:solidFill>
              </a:rPr>
              <a:t>irpef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altLang="it-IT" sz="2800" dirty="0"/>
              <a:t>nella dichiarazione dei redditi (730, unico, …) </a:t>
            </a:r>
            <a:r>
              <a:rPr lang="it-IT" altLang="it-IT" sz="2800" u="sng" dirty="0"/>
              <a:t>per tutte le spese scolastiche</a:t>
            </a:r>
            <a:r>
              <a:rPr lang="it-IT" altLang="it-IT" sz="2800" dirty="0"/>
              <a:t> </a:t>
            </a:r>
            <a:r>
              <a:rPr lang="it-IT" altLang="it-IT" sz="2800" dirty="0" err="1"/>
              <a:t>purchè</a:t>
            </a:r>
            <a:r>
              <a:rPr lang="it-IT" altLang="it-IT" sz="2800" dirty="0"/>
              <a:t> debitamente documentate con certificazione e attestazione dei pagamenti (ricevute bonifici o ricevute/fatture scuola). </a:t>
            </a:r>
            <a:r>
              <a:rPr lang="it-IT" altLang="it-IT" sz="2800" i="1" dirty="0"/>
              <a:t>Per il 2023: </a:t>
            </a:r>
            <a:r>
              <a:rPr lang="it-IT" sz="2800" i="1" dirty="0"/>
              <a:t>19% delle spese sostenute per la frequenza alle scuole per un massimo di euro 632,00  per ogni figlio iscritto al nido integrato e per un massimo di euro 800,00 per ogni figlio iscritto alla scuola infanzia. 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7844FB52-561C-B911-F6B7-9A8BA7BCDDA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7313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423BD-B21E-ACD0-DE1A-65FB07B2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10. Piano di INCLUSIONE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4E61B1-CDA2-3AFE-7757-98B33243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229" y="1618488"/>
            <a:ext cx="9906000" cy="441549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 2" panose="05020102010507070707" pitchFamily="18" charset="2"/>
              <a:buNone/>
            </a:pPr>
            <a:r>
              <a:rPr lang="it-IT" altLang="it-IT" sz="3400" dirty="0"/>
              <a:t>La scuola si propone come luogo di inclusione nella quale vengono riconosciute specificità e differenze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it-IT" altLang="it-IT" sz="3400" dirty="0"/>
              <a:t>A scuola sono presenti:</a:t>
            </a:r>
          </a:p>
          <a:p>
            <a:pPr algn="just"/>
            <a:r>
              <a:rPr lang="it-IT" altLang="it-IT" sz="3400" dirty="0"/>
              <a:t>bambini con difficoltà d’apprendimento </a:t>
            </a:r>
          </a:p>
          <a:p>
            <a:pPr algn="just"/>
            <a:r>
              <a:rPr lang="it-IT" altLang="it-IT" sz="3400" dirty="0"/>
              <a:t>bambini in situazioni di disagio socio-economico-culturale</a:t>
            </a:r>
          </a:p>
          <a:p>
            <a:pPr algn="just"/>
            <a:r>
              <a:rPr lang="it-IT" altLang="it-IT" sz="3400" dirty="0"/>
              <a:t>bambini con disturbi specifici dell’apprendimento</a:t>
            </a:r>
          </a:p>
          <a:p>
            <a:pPr algn="just"/>
            <a:r>
              <a:rPr lang="it-IT" altLang="it-IT" sz="3400" dirty="0"/>
              <a:t>bambini portatori di disabilità</a:t>
            </a:r>
          </a:p>
          <a:p>
            <a:pPr marL="0" indent="0">
              <a:buNone/>
            </a:pPr>
            <a:endParaRPr lang="it-IT" altLang="it-IT" sz="34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it-IT" altLang="it-IT" sz="3400" dirty="0"/>
              <a:t>Sono Bisogni Educativi Speciali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it-IT" altLang="it-IT" sz="3400" dirty="0"/>
              <a:t>D.M. del 27 dicembre 2012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F5332163-6974-7BB6-3D12-0E673BA6B65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1026" name="Picture 2" descr="Inclusione scolastica – Istituto Statale di Istruzione Superiore Cecilia  Deganutti – Udine">
            <a:extLst>
              <a:ext uri="{FF2B5EF4-FFF2-40B4-BE49-F238E27FC236}">
                <a16:creationId xmlns:a16="http://schemas.microsoft.com/office/drawing/2014/main" id="{5CAF23CF-27E1-233F-F13C-23F47594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53" y="3826233"/>
            <a:ext cx="3420410" cy="21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6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A3058-A3AF-30EC-5E39-09B2D3A0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05" y="924099"/>
            <a:ext cx="9906000" cy="2504901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/>
              <a:t>LA DIMENSIONE ORGANIZZATIVA</a:t>
            </a:r>
            <a:endParaRPr lang="it-IT" sz="8000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2A085FAF-B4CE-AB56-BF63-0669DA3E45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4" name="Picture 2" descr="Organigramma Aziendale In Stile Fumetto Con Dirigente Della Forza Lavoro Di  Rete Del Concetto Di Lavoro Di Squadra Vettore, Rete, Forza Lavoro,  Esecutivo PNG e Vector per il download gratuito">
            <a:extLst>
              <a:ext uri="{FF2B5EF4-FFF2-40B4-BE49-F238E27FC236}">
                <a16:creationId xmlns:a16="http://schemas.microsoft.com/office/drawing/2014/main" id="{61CCF4F8-344D-AE80-E415-544760FA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62" y="3640668"/>
            <a:ext cx="5546876" cy="27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23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6994E-614B-489D-5729-9EF4D51B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05" y="739832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PROFESSIONALITÀ DIRETTIVE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55C53-BDA8-455A-1B64-EDCAF79C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46" y="1937233"/>
            <a:ext cx="9906000" cy="4024424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b="1" dirty="0"/>
              <a:t>L'ente gestore: </a:t>
            </a:r>
            <a:r>
              <a:rPr lang="it-IT" sz="2800" dirty="0"/>
              <a:t>le figlie del Divino Zelo nel suo rappresentante legale Suor Loredana Bonincontro è responsabile della gestione delle scuole.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/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b="1" dirty="0"/>
              <a:t>La Coordinatrice educativo-didattica: </a:t>
            </a:r>
            <a:r>
              <a:rPr lang="it-IT" sz="2800" dirty="0"/>
              <a:t>i suoi compiti sono di coordinamento, organizzazione e partecipazione, e vengono adempiuti in sintonia di intenti e di collaborazione con il comitato di gestione, il personale e le famiglie.  Segue l'andamento del servizio di nido e scuola dell'infanzia in dialogo con le Insegnanti e le Famiglie in un’ottica di personalizzazione e integrazione dei diversi ruoli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5958743A-EF8C-B468-5075-E38BBF35EA6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8671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0F9B8-5581-DC80-2A99-AC95452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944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ORGANI COLLEGIALI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C1E52-1D52-D142-7938-5F054067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57" y="1612609"/>
            <a:ext cx="9906000" cy="4522184"/>
          </a:xfrm>
        </p:spPr>
        <p:txBody>
          <a:bodyPr>
            <a:normAutofit fontScale="775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000" dirty="0"/>
              <a:t>Il </a:t>
            </a:r>
            <a:r>
              <a:rPr lang="it-IT" sz="3000" b="1" dirty="0"/>
              <a:t>comitato di gestione</a:t>
            </a:r>
            <a:r>
              <a:rPr lang="it-IT" sz="3000" dirty="0"/>
              <a:t>, strumento di analisi dei problemi delle scuole e di ricerca di soluzioni adeguate. È composto da: 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Legale rappresentante 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coordinatrice didattico educativa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rappresentanti eletti dai genitori </a:t>
            </a:r>
          </a:p>
          <a:p>
            <a:pPr marL="1084263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tabLst>
                <a:tab pos="1079500" algn="l"/>
              </a:tabLst>
              <a:defRPr/>
            </a:pPr>
            <a:r>
              <a:rPr lang="it-IT" sz="3000" dirty="0"/>
              <a:t>(1 per infanzia, 1 per nido) 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rappresentanti della comunità religiosa</a:t>
            </a:r>
          </a:p>
          <a:p>
            <a:pPr marL="10842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079500" algn="l"/>
              </a:tabLst>
              <a:defRPr/>
            </a:pPr>
            <a:r>
              <a:rPr lang="it-IT" sz="3000" dirty="0"/>
              <a:t>Figure professionali di competenza</a:t>
            </a:r>
          </a:p>
          <a:p>
            <a:pPr marL="855663" indent="0" algn="just" eaLnBrk="1" fontAlgn="auto" hangingPunct="1">
              <a:spcAft>
                <a:spcPts val="0"/>
              </a:spcAft>
              <a:buNone/>
              <a:tabLst>
                <a:tab pos="1079500" algn="l"/>
              </a:tabLst>
              <a:defRPr/>
            </a:pPr>
            <a:endParaRPr lang="it-IT" sz="3000" dirty="0"/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000" dirty="0"/>
              <a:t>Il </a:t>
            </a:r>
            <a:r>
              <a:rPr lang="it-IT" sz="3000" b="1" dirty="0"/>
              <a:t>Collegio degli insegnanti </a:t>
            </a:r>
            <a:r>
              <a:rPr lang="it-IT" sz="3000" dirty="0"/>
              <a:t>della scuola infanzia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000" dirty="0"/>
              <a:t>Il </a:t>
            </a:r>
            <a:r>
              <a:rPr lang="it-IT" sz="3000" b="1" dirty="0"/>
              <a:t>Collegio delle educatrici </a:t>
            </a:r>
            <a:r>
              <a:rPr lang="it-IT" sz="3000" dirty="0"/>
              <a:t>del Nido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6F48CB46-A388-E9FD-D18C-F3670B2799E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018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0E981-EA0F-CEC3-9321-B66BDFF3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6513"/>
            <a:ext cx="9906000" cy="1382156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ORGANI COLLEGIALI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8D504C-C964-4DAE-C7F2-3B6D6681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229" y="1541478"/>
            <a:ext cx="9906000" cy="4701379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800" dirty="0"/>
              <a:t>L'</a:t>
            </a:r>
            <a:r>
              <a:rPr lang="it-IT" altLang="it-IT" sz="2800" b="1" dirty="0"/>
              <a:t>Assemblea generale nido e scuola dell’infanzia, </a:t>
            </a:r>
            <a:r>
              <a:rPr lang="it-IT" altLang="it-IT" sz="2800" dirty="0"/>
              <a:t>composta da genitori, insegnanti, coordinatrice didattica, ha compiti di informazione, verifica e/o riformulazione della programmazione in seguito ad iniziative e problemi di ordine generale.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it-IT" altLang="it-IT" sz="28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800" b="1" dirty="0"/>
              <a:t>L’Assemblea di sezione di nido e di classe della scuola dell’infanzia, </a:t>
            </a:r>
            <a:r>
              <a:rPr lang="it-IT" altLang="it-IT" sz="2800" dirty="0"/>
              <a:t>composta dai genitori e dall’insegnante di sezione/classe ha il compito di eleggere i propri rappresentanti dei genitori e di discutere di iniziative e proposte nell’ambito della sezione.</a:t>
            </a:r>
          </a:p>
          <a:p>
            <a:pPr marL="0" indent="0" algn="just" eaLnBrk="1" hangingPunct="1">
              <a:buNone/>
            </a:pPr>
            <a:endParaRPr lang="it-IT" altLang="it-IT" sz="28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800" b="1" dirty="0"/>
              <a:t>Colloqui individuali, </a:t>
            </a:r>
            <a:r>
              <a:rPr lang="it-IT" altLang="it-IT" sz="2800" dirty="0"/>
              <a:t>relazione tra genitori e insegnanti/educatrici di riferimento hanno il compito di monitorare il percorso formativo di crescita del bambino/a.</a:t>
            </a:r>
            <a:r>
              <a:rPr lang="it-IT" altLang="it-IT" sz="2800" b="1" dirty="0"/>
              <a:t> </a:t>
            </a:r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6D6A6D94-B6B7-30AF-804D-5718B8596F5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832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4D7EA-D415-E2F6-8428-36420E8C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MODULI E AUTORIZZAZIONI</a:t>
            </a: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A2CC1-BEE6-A4BD-9442-70B7548D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817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+mj-lt"/>
              </a:rPr>
              <a:t>DELEGA AL RITIRO</a:t>
            </a:r>
            <a:endParaRPr lang="it-IT" sz="40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+mj-lt"/>
              </a:rPr>
              <a:t>GIUSTIFICAZIONE ASSENZA</a:t>
            </a:r>
            <a:endParaRPr lang="it-IT" sz="40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RICHIESTA PRE E POST TEMPO</a:t>
            </a:r>
            <a:endParaRPr lang="it-IT" sz="40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RICHIESTA DIETE SPECIALI </a:t>
            </a:r>
            <a:endParaRPr lang="it-IT" sz="40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36817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+mj-lt"/>
              </a:rPr>
              <a:t>RICHIESTA OPPOSIZIONE INVIO DATI AGENZIA ENTRATE </a:t>
            </a:r>
            <a:endParaRPr lang="it-IT" sz="40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9308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AC36B-5179-2E68-FDFB-AA4A9A16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33" y="397934"/>
            <a:ext cx="9906000" cy="1382156"/>
          </a:xfrm>
        </p:spPr>
        <p:txBody>
          <a:bodyPr/>
          <a:lstStyle/>
          <a:p>
            <a:r>
              <a:rPr lang="it-IT" b="1" dirty="0"/>
              <a:t>IL RAPPRESENTANTE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DAC635-158C-53E0-F3D1-1476D884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550" indent="-282575" algn="ctr" rtl="0">
              <a:spcBef>
                <a:spcPts val="0"/>
              </a:spcBef>
              <a:spcAft>
                <a:spcPts val="0"/>
              </a:spcAft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E’ una persona che lavora:</a:t>
            </a:r>
            <a:endParaRPr lang="it-IT" sz="3600" b="0" dirty="0">
              <a:effectLst/>
              <a:latin typeface="+mj-lt"/>
            </a:endParaRPr>
          </a:p>
          <a:p>
            <a:pPr marL="0" indent="0" algn="ctr" rtl="0" fontAlgn="base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600" b="1" i="0" u="sng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it-IT" sz="3600" b="1" i="1" u="sng" strike="noStrike" dirty="0">
                <a:solidFill>
                  <a:srgbClr val="000000"/>
                </a:solidFill>
                <a:effectLst/>
                <a:latin typeface="+mj-lt"/>
              </a:rPr>
              <a:t>Per il bene</a:t>
            </a:r>
            <a:r>
              <a:rPr lang="it-IT" sz="3600" b="1" i="0" u="sng" strike="noStrike" dirty="0">
                <a:solidFill>
                  <a:srgbClr val="000000"/>
                </a:solidFill>
                <a:effectLst/>
                <a:latin typeface="+mj-lt"/>
              </a:rPr>
              <a:t> e con il</a:t>
            </a:r>
            <a:endParaRPr lang="it-IT" sz="3600" b="1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rgbClr val="000000"/>
                </a:solidFill>
                <a:latin typeface="+mj-lt"/>
              </a:rPr>
              <a:t>La scuola </a:t>
            </a:r>
          </a:p>
          <a:p>
            <a:pPr mar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t-IT" sz="36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82550" indent="-282575" algn="ctr" rtl="0">
              <a:spcBef>
                <a:spcPts val="600"/>
              </a:spcBef>
              <a:spcAft>
                <a:spcPts val="0"/>
              </a:spcAft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 Elezioni rappresentanti del nido </a:t>
            </a:r>
          </a:p>
          <a:p>
            <a:pPr marL="82550" indent="-282575" algn="ctr" rtl="0">
              <a:spcBef>
                <a:spcPts val="600"/>
              </a:spcBef>
              <a:spcAft>
                <a:spcPts val="0"/>
              </a:spcAft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Comitato di gestione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57150" algn="ctr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+mj-lt"/>
              </a:rPr>
              <a:t>Mensa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787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17673-E380-D792-7C40-557F6160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32944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/>
              <a:t>Chi siamo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E916970-2935-C970-AFB8-2353A132C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23" y="1396386"/>
            <a:ext cx="3194581" cy="7559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7B4D15-6E5D-473A-FCB4-E8400721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24" y="1437949"/>
            <a:ext cx="3194581" cy="7559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935A268-0E28-5702-D588-9C10A2BC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917" y="2313795"/>
            <a:ext cx="2475191" cy="1664352"/>
          </a:xfrm>
          <a:prstGeom prst="rect">
            <a:avLst/>
          </a:prstGeom>
        </p:spPr>
      </p:pic>
      <p:sp>
        <p:nvSpPr>
          <p:cNvPr id="17" name="Rettangolo arrotondato 8">
            <a:extLst>
              <a:ext uri="{FF2B5EF4-FFF2-40B4-BE49-F238E27FC236}">
                <a16:creationId xmlns:a16="http://schemas.microsoft.com/office/drawing/2014/main" id="{E7E29EC5-BCB6-A428-AA6F-EDE6DE8C8406}"/>
              </a:ext>
            </a:extLst>
          </p:cNvPr>
          <p:cNvSpPr/>
          <p:nvPr/>
        </p:nvSpPr>
        <p:spPr>
          <a:xfrm>
            <a:off x="1811565" y="4226606"/>
            <a:ext cx="2493963" cy="172878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dirty="0">
                <a:solidFill>
                  <a:prstClr val="black"/>
                </a:solidFill>
                <a:latin typeface="Gill Sans MT"/>
              </a:rPr>
              <a:t>3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SEZIONI CON  MAX10 BAMBINI CIASCUNA</a:t>
            </a:r>
          </a:p>
        </p:txBody>
      </p:sp>
      <p:sp>
        <p:nvSpPr>
          <p:cNvPr id="19" name="Rettangolo arrotondato 9">
            <a:extLst>
              <a:ext uri="{FF2B5EF4-FFF2-40B4-BE49-F238E27FC236}">
                <a16:creationId xmlns:a16="http://schemas.microsoft.com/office/drawing/2014/main" id="{18B23004-FD90-DDAB-542F-2973285E0DB9}"/>
              </a:ext>
            </a:extLst>
          </p:cNvPr>
          <p:cNvSpPr/>
          <p:nvPr/>
        </p:nvSpPr>
        <p:spPr>
          <a:xfrm>
            <a:off x="7728856" y="4226606"/>
            <a:ext cx="2046515" cy="9658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53 bambini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F2755A22-5EBE-CA94-3339-B1CCF277D6C4}"/>
              </a:ext>
            </a:extLst>
          </p:cNvPr>
          <p:cNvSpPr/>
          <p:nvPr/>
        </p:nvSpPr>
        <p:spPr>
          <a:xfrm>
            <a:off x="7251246" y="2310846"/>
            <a:ext cx="2447925" cy="15843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BAMBINI DAI 3 AI 6 ANNI</a:t>
            </a:r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380F4450-66BE-9BFE-2DE3-EE2A96D3CEF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193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1F721-70BA-6E16-63AA-28A427E0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247" y="1046238"/>
            <a:ext cx="9747504" cy="3188208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/>
              <a:t>COMUNICAZIONI </a:t>
            </a:r>
            <a:br>
              <a:rPr lang="it-IT" sz="8000" b="1" dirty="0"/>
            </a:br>
            <a:r>
              <a:rPr lang="it-IT" sz="8000" b="1" dirty="0"/>
              <a:t>SCUOLA FAMIGLIA</a:t>
            </a:r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74AFA6F3-7207-E841-98AC-E622232C0B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79E2CD7-7045-88B7-2DC4-13CBAAC7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3650796"/>
            <a:ext cx="60674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1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6DD65-B8F3-6C68-FFB9-C4115B3C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0793"/>
            <a:ext cx="9906000" cy="1382156"/>
          </a:xfrm>
        </p:spPr>
        <p:txBody>
          <a:bodyPr>
            <a:normAutofit/>
          </a:bodyPr>
          <a:lstStyle/>
          <a:p>
            <a:r>
              <a:rPr lang="it-IT" sz="4000" b="1" dirty="0"/>
              <a:t>COMUNICAZIONI </a:t>
            </a:r>
            <a:br>
              <a:rPr lang="it-IT" sz="4000" b="1" dirty="0"/>
            </a:br>
            <a:r>
              <a:rPr lang="it-IT" sz="4000" b="1" dirty="0"/>
              <a:t>SCUOLA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B6FAD-F04E-D46D-19F4-C29561C5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16788"/>
            <a:ext cx="9906000" cy="5000945"/>
          </a:xfrm>
        </p:spPr>
        <p:txBody>
          <a:bodyPr>
            <a:normAutofit fontScale="77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200" dirty="0"/>
              <a:t>Vengono consegnate periodicamente circolari informative delle attività dell’anno scolastico</a:t>
            </a:r>
            <a:br>
              <a:rPr lang="it-IT" sz="3200" dirty="0"/>
            </a:br>
            <a:endParaRPr lang="it-IT" sz="3200" dirty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200" dirty="0"/>
              <a:t>Avvisi e comunicazioni si trovano anche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/>
              <a:t>sul sito</a:t>
            </a:r>
            <a:r>
              <a:rPr lang="it-IT" sz="3200" dirty="0">
                <a:solidFill>
                  <a:prstClr val="black"/>
                </a:solidFill>
              </a:rPr>
              <a:t> in fase di aggiornamento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Email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Whatsapp </a:t>
            </a:r>
          </a:p>
          <a:p>
            <a:pPr marL="715963" indent="-446088">
              <a:buFont typeface="Wingdings" pitchFamily="2" charset="2"/>
              <a:buChar char="Ø"/>
              <a:defRPr/>
            </a:pPr>
            <a:r>
              <a:rPr lang="it-IT" sz="3200" dirty="0"/>
              <a:t>sulla Bacheca</a:t>
            </a:r>
          </a:p>
          <a:p>
            <a:pPr marL="269875" indent="0">
              <a:buNone/>
              <a:defRPr/>
            </a:pPr>
            <a:endParaRPr lang="it-IT" sz="3200" dirty="0"/>
          </a:p>
          <a:p>
            <a:pPr marL="269875" indent="0">
              <a:buNone/>
              <a:defRPr/>
            </a:pPr>
            <a:r>
              <a:rPr lang="it-IT" sz="3200" dirty="0"/>
              <a:t>EMAIL : </a:t>
            </a:r>
            <a:r>
              <a:rPr lang="it-IT" sz="3200" dirty="0">
                <a:hlinkClick r:id="rId2"/>
              </a:rPr>
              <a:t>annibaledifrancia.pd@libero.it</a:t>
            </a:r>
            <a:r>
              <a:rPr lang="it-IT" sz="3200" dirty="0"/>
              <a:t> </a:t>
            </a:r>
          </a:p>
          <a:p>
            <a:pPr marL="269875" indent="0">
              <a:buNone/>
              <a:defRPr/>
            </a:pPr>
            <a:endParaRPr lang="it-IT" sz="3200" dirty="0"/>
          </a:p>
          <a:p>
            <a:pPr marL="269875" indent="0">
              <a:buNone/>
              <a:defRPr/>
            </a:pPr>
            <a:r>
              <a:rPr lang="it-IT" sz="3200" dirty="0"/>
              <a:t>TELEFONO: </a:t>
            </a:r>
            <a:r>
              <a:rPr lang="it-IT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049.600546</a:t>
            </a:r>
            <a:endParaRPr lang="it-IT" sz="3200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E5D909BD-999F-0E5A-EDB1-F196788ECE8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5" name="Picture 2" descr="L'alleanza educativa Scuola-famiglia - INVALSIopen">
            <a:extLst>
              <a:ext uri="{FF2B5EF4-FFF2-40B4-BE49-F238E27FC236}">
                <a16:creationId xmlns:a16="http://schemas.microsoft.com/office/drawing/2014/main" id="{C63F3797-08BB-6D23-BFF8-095B01E8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79" y="2655660"/>
            <a:ext cx="3922693" cy="23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5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ECFA3-34AF-0999-0C94-BF95E88C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350" y="993648"/>
            <a:ext cx="9906000" cy="3611009"/>
          </a:xfrm>
        </p:spPr>
        <p:txBody>
          <a:bodyPr>
            <a:normAutofit/>
          </a:bodyPr>
          <a:lstStyle/>
          <a:p>
            <a:pPr algn="ctr"/>
            <a:r>
              <a:rPr lang="it-IT" sz="8800" b="1" dirty="0"/>
              <a:t>ATTIVITA’ </a:t>
            </a:r>
            <a:br>
              <a:rPr lang="it-IT" sz="8800" b="1" dirty="0"/>
            </a:br>
            <a:r>
              <a:rPr lang="it-IT" sz="8800" b="1" dirty="0"/>
              <a:t>A.S. 2024/25</a:t>
            </a:r>
            <a:endParaRPr lang="it-IT" sz="8800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0E2C69F9-D2AB-C4DC-B5B6-5D4117D871A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35086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78D75-C347-5BD6-79B1-6F982F67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549" y="-109997"/>
            <a:ext cx="9906000" cy="1382156"/>
          </a:xfrm>
        </p:spPr>
        <p:txBody>
          <a:bodyPr/>
          <a:lstStyle/>
          <a:p>
            <a:r>
              <a:rPr lang="it-IT" b="1" dirty="0"/>
              <a:t>SERVIZI AGGIUNTIVI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A2EC8B7-7B9F-D753-302F-549DBAA28EE9}"/>
              </a:ext>
            </a:extLst>
          </p:cNvPr>
          <p:cNvSpPr/>
          <p:nvPr/>
        </p:nvSpPr>
        <p:spPr>
          <a:xfrm>
            <a:off x="4749450" y="1272159"/>
            <a:ext cx="2693099" cy="11967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PRE- TEMPO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7. 30 – 8.</a:t>
            </a:r>
            <a:r>
              <a:rPr lang="it-IT" kern="0" dirty="0">
                <a:solidFill>
                  <a:prstClr val="black"/>
                </a:solidFill>
                <a:latin typeface="Gill Sans MT"/>
              </a:rPr>
              <a:t>0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0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A90401F-6889-686F-C113-F4BFC6A8D0FE}"/>
              </a:ext>
            </a:extLst>
          </p:cNvPr>
          <p:cNvSpPr/>
          <p:nvPr/>
        </p:nvSpPr>
        <p:spPr>
          <a:xfrm>
            <a:off x="4691855" y="2654315"/>
            <a:ext cx="2808288" cy="13684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nido  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scuola dell'infanzia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8.00 – 16.00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D06DA73-F8E1-F730-429E-535827E2606B}"/>
              </a:ext>
            </a:extLst>
          </p:cNvPr>
          <p:cNvSpPr/>
          <p:nvPr/>
        </p:nvSpPr>
        <p:spPr>
          <a:xfrm>
            <a:off x="4776087" y="4420680"/>
            <a:ext cx="2724056" cy="1079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POST- TEMPO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16.00 – 17.00</a:t>
            </a:r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56EDDDE3-F475-F8C0-C7E6-0CB1689621B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03347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8E47B-2FE7-D08C-4D61-E7D40ABF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138" y="-214528"/>
            <a:ext cx="9906000" cy="1382156"/>
          </a:xfrm>
        </p:spPr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Routine quotidiana</a:t>
            </a:r>
            <a:endParaRPr lang="it-IT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BF2425C-BFA9-F88F-4228-5E5B8DC5B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32281"/>
              </p:ext>
            </p:extLst>
          </p:nvPr>
        </p:nvGraphicFramePr>
        <p:xfrm>
          <a:off x="1809242" y="852135"/>
          <a:ext cx="3744913" cy="5056191"/>
        </p:xfrm>
        <a:graphic>
          <a:graphicData uri="http://schemas.openxmlformats.org/drawingml/2006/table">
            <a:tbl>
              <a:tblPr/>
              <a:tblGrid>
                <a:gridCol w="132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Nido 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7:30 – 8:00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Pre-tempo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8:00-9:00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Accoglienza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9:00 – 9:30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Saluto e merenda, igiene personale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9:30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– 11:00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per competenze 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11:00-12:00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Pranzo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12:00-12:45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Igiene personale e gioco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libero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12:45-13.00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uscita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12:45-15:00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Riposo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15:00-15: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Igiene e merenda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15:30-15:45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Seconda uscita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7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16:00-17:00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Post-tempo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E66DD79-CEC9-9BAB-90D1-AE52AB2D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69288"/>
              </p:ext>
            </p:extLst>
          </p:nvPr>
        </p:nvGraphicFramePr>
        <p:xfrm>
          <a:off x="6096000" y="852135"/>
          <a:ext cx="3743325" cy="5251449"/>
        </p:xfrm>
        <a:graphic>
          <a:graphicData uri="http://schemas.openxmlformats.org/drawingml/2006/table">
            <a:tbl>
              <a:tblPr/>
              <a:tblGrid>
                <a:gridCol w="132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Scuola</a:t>
                      </a:r>
                      <a:r>
                        <a:rPr lang="it-IT" sz="2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infanzia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7:30 – 8:00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Pre-tempo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8:30-9:00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Accoglienza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9:00 – 9:30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Saluto e merenda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9:30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– 11:30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per competenze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11:30-12:30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Pranzo 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12:30-13:00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Gioco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libero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13:00-13:15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uscita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2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13:15-15:15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Riposo </a:t>
                      </a:r>
                    </a:p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Grandi: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per competenze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15:15-15:30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Igiene e riordino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15:30-15:45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Seconda uscita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16:00-17:00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Post-tempo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1" marR="9521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20193D31-A5EF-5183-ED36-DCE9453A1C3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40327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EE972-F8BD-8FEE-38CD-C3AA7833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Ampliamento dell’offerta formativa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9C17135-EC79-A81D-DD68-9FBBC80EFDD6}"/>
              </a:ext>
            </a:extLst>
          </p:cNvPr>
          <p:cNvSpPr/>
          <p:nvPr/>
        </p:nvSpPr>
        <p:spPr>
          <a:xfrm>
            <a:off x="2414778" y="2036207"/>
            <a:ext cx="3409950" cy="26606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EDUCAZIONE ALLA MOTRICITÀ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6288825-DD45-C763-8121-C5DC07AB4FA6}"/>
              </a:ext>
            </a:extLst>
          </p:cNvPr>
          <p:cNvSpPr/>
          <p:nvPr/>
        </p:nvSpPr>
        <p:spPr>
          <a:xfrm>
            <a:off x="5313617" y="1915557"/>
            <a:ext cx="3384550" cy="27813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EDUCAZIONE ALLA LINGUA INGLESE 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DD22DD3-5F5B-CA23-4F61-41AF8B16846C}"/>
              </a:ext>
            </a:extLst>
          </p:cNvPr>
          <p:cNvSpPr/>
          <p:nvPr/>
        </p:nvSpPr>
        <p:spPr>
          <a:xfrm>
            <a:off x="4095940" y="4002977"/>
            <a:ext cx="3475291" cy="255327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EDUCAZIONE MUSICALE/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TEATRALE</a:t>
            </a:r>
          </a:p>
        </p:txBody>
      </p:sp>
      <p:pic>
        <p:nvPicPr>
          <p:cNvPr id="3" name="Immagine 2" descr="Immagine che contiene Cartoni animati, cartone animato, clipart&#10;&#10;Descrizione generata automaticamente">
            <a:extLst>
              <a:ext uri="{FF2B5EF4-FFF2-40B4-BE49-F238E27FC236}">
                <a16:creationId xmlns:a16="http://schemas.microsoft.com/office/drawing/2014/main" id="{8C8BFE9D-107B-D3D3-B20F-BD4880964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r="33930" b="15421"/>
          <a:stretch/>
        </p:blipFill>
        <p:spPr>
          <a:xfrm rot="20773031">
            <a:off x="185777" y="1978356"/>
            <a:ext cx="1962949" cy="1838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7D9DE6-F4C4-1589-8BA0-1147496DB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4"/>
          <a:stretch/>
        </p:blipFill>
        <p:spPr bwMode="auto">
          <a:xfrm rot="1241774">
            <a:off x="9170400" y="1741375"/>
            <a:ext cx="2599341" cy="2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o, illustrazione, cartone animato, clipart&#10;&#10;Descrizione generata automaticamente">
            <a:extLst>
              <a:ext uri="{FF2B5EF4-FFF2-40B4-BE49-F238E27FC236}">
                <a16:creationId xmlns:a16="http://schemas.microsoft.com/office/drawing/2014/main" id="{51F8AB7E-1552-30DD-01EE-CA2F0564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8434" r="3168" b="2983"/>
          <a:stretch/>
        </p:blipFill>
        <p:spPr>
          <a:xfrm>
            <a:off x="8798930" y="4137044"/>
            <a:ext cx="3086676" cy="2720956"/>
          </a:xfrm>
          <a:prstGeom prst="rect">
            <a:avLst/>
          </a:prstGeom>
        </p:spPr>
      </p:pic>
      <p:pic>
        <p:nvPicPr>
          <p:cNvPr id="8" name="image1.jpg" descr="logoScuolaInfanziamod1">
            <a:extLst>
              <a:ext uri="{FF2B5EF4-FFF2-40B4-BE49-F238E27FC236}">
                <a16:creationId xmlns:a16="http://schemas.microsoft.com/office/drawing/2014/main" id="{C4971071-D89B-4B6C-F9D9-45006F5D532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27043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FC928-8AB8-C606-4F7E-EA8DE6EA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621971"/>
            <a:ext cx="9906000" cy="2754085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/>
              <a:t>IL CALENDARIO </a:t>
            </a:r>
            <a:br>
              <a:rPr lang="it-IT" sz="7200" b="1" dirty="0"/>
            </a:br>
            <a:r>
              <a:rPr lang="it-IT" sz="7200" b="1" dirty="0"/>
              <a:t>A.S. 2024/25</a:t>
            </a:r>
            <a:endParaRPr lang="it-IT" sz="7200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9DACD2B2-F3E2-423D-9CD1-FF7573D686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91064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7F15C-7F5B-6CE6-A2A1-C5F7FE7C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8" y="124414"/>
            <a:ext cx="9906000" cy="1382156"/>
          </a:xfrm>
        </p:spPr>
        <p:txBody>
          <a:bodyPr/>
          <a:lstStyle/>
          <a:p>
            <a:r>
              <a:rPr lang="it-IT" sz="4400" b="1" dirty="0">
                <a:solidFill>
                  <a:schemeClr val="tx2">
                    <a:satMod val="130000"/>
                  </a:schemeClr>
                </a:solidFill>
              </a:rPr>
              <a:t>CALENDARIO FESTE E FESTIVITA’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CC071F-478E-4F2B-8700-8C5DCFCF50D2}"/>
              </a:ext>
            </a:extLst>
          </p:cNvPr>
          <p:cNvSpPr txBox="1"/>
          <p:nvPr/>
        </p:nvSpPr>
        <p:spPr>
          <a:xfrm>
            <a:off x="612742" y="1219927"/>
            <a:ext cx="6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Inizio attività didattica: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mercoledì 4 settembre 2024</a:t>
            </a:r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608D6D0-AA35-9907-2A97-3E4F6E730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4712"/>
              </p:ext>
            </p:extLst>
          </p:nvPr>
        </p:nvGraphicFramePr>
        <p:xfrm>
          <a:off x="754143" y="1662847"/>
          <a:ext cx="6363093" cy="2214014"/>
        </p:xfrm>
        <a:graphic>
          <a:graphicData uri="http://schemas.openxmlformats.org/drawingml/2006/table">
            <a:tbl>
              <a:tblPr/>
              <a:tblGrid>
                <a:gridCol w="4091247">
                  <a:extLst>
                    <a:ext uri="{9D8B030D-6E8A-4147-A177-3AD203B41FA5}">
                      <a16:colId xmlns:a16="http://schemas.microsoft.com/office/drawing/2014/main" val="1883718868"/>
                    </a:ext>
                  </a:extLst>
                </a:gridCol>
                <a:gridCol w="2271846">
                  <a:extLst>
                    <a:ext uri="{9D8B030D-6E8A-4147-A177-3AD203B41FA5}">
                      <a16:colId xmlns:a16="http://schemas.microsoft.com/office/drawing/2014/main" val="594243047"/>
                    </a:ext>
                  </a:extLst>
                </a:gridCol>
              </a:tblGrid>
              <a:tr h="316788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Venerdì 1° novembre 2024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solennità di tutti i Santi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996901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lunedì 23 dicembre 2024 a lunedì 6 gennaio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Vacanze Natalizie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570634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pPr indent="-1270"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lunedì 03 marzo a mercoledì 05 marzo 2025</a:t>
                      </a: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Vacanze Carnevale – Ceneri 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48406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giovedì 17 aprile a lunedì 21 aprile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Vacanze Pasquali </a:t>
                      </a:r>
                      <a:endParaRPr lang="it-IT" dirty="0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76200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Venerdì 25 aprile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della Liberazione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782660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 giovedì 1° maggio a domenica 4 maggio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Ponte e Festa dei Lavoratori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645543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Lunedì 2 giugno 2025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dei Lavoratori  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304920"/>
                  </a:ext>
                </a:extLst>
              </a:tr>
              <a:tr h="193795"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Venerdì 13 giugno 2025 </a:t>
                      </a:r>
                      <a:endParaRPr lang="it-IT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270"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Festa Sant’Antonio </a:t>
                      </a:r>
                      <a:endParaRPr lang="it-IT" dirty="0">
                        <a:effectLst/>
                      </a:endParaRPr>
                    </a:p>
                  </a:txBody>
                  <a:tcPr marL="34925" marR="34925" marT="34925" marB="34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97248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D6D2EF-F563-883E-BE69-91D2765AA212}"/>
              </a:ext>
            </a:extLst>
          </p:cNvPr>
          <p:cNvSpPr txBox="1"/>
          <p:nvPr/>
        </p:nvSpPr>
        <p:spPr>
          <a:xfrm>
            <a:off x="537327" y="4008199"/>
            <a:ext cx="6127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Fine attività didattica INFANZIA: venerdì 27 giugno 2025</a:t>
            </a:r>
            <a:endParaRPr lang="it-IT" b="0">
              <a:effectLst/>
            </a:endParaRPr>
          </a:p>
          <a:p>
            <a:br>
              <a:rPr lang="it-IT"/>
            </a:b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F719C9-112D-ADB2-73B7-9E90450E6820}"/>
              </a:ext>
            </a:extLst>
          </p:cNvPr>
          <p:cNvSpPr txBox="1"/>
          <p:nvPr/>
        </p:nvSpPr>
        <p:spPr>
          <a:xfrm>
            <a:off x="6443220" y="4008199"/>
            <a:ext cx="6127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Fine attività didattica NIDO: martedì 29 luglio 2025</a:t>
            </a:r>
            <a:endParaRPr lang="it-IT" b="0" dirty="0">
              <a:effectLst/>
            </a:endParaRPr>
          </a:p>
          <a:p>
            <a:br>
              <a:rPr lang="it-IT" dirty="0"/>
            </a:b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753916-F9CA-C225-B0AC-2F39428847FC}"/>
              </a:ext>
            </a:extLst>
          </p:cNvPr>
          <p:cNvSpPr txBox="1"/>
          <p:nvPr/>
        </p:nvSpPr>
        <p:spPr>
          <a:xfrm>
            <a:off x="537327" y="4469864"/>
            <a:ext cx="6127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600"/>
              </a:spcBef>
              <a:spcAft>
                <a:spcPts val="0"/>
              </a:spcAft>
            </a:pPr>
            <a:r>
              <a:rPr lang="it-IT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Uscite anticipate ore 13.00 INFANZIA</a:t>
            </a:r>
            <a:r>
              <a:rPr lang="it-IT" sz="1800" b="1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it-IT" b="1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Mercoledì 16 aprile 2025 (Pasqua)</a:t>
            </a:r>
            <a:endParaRPr lang="it-IT" sz="18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giovedì 26 e venerdì 27 giugno 2025 (fine anno)</a:t>
            </a:r>
            <a:endParaRPr lang="it-IT" sz="12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81776E-85F7-6410-BDF9-6C428F1EE903}"/>
              </a:ext>
            </a:extLst>
          </p:cNvPr>
          <p:cNvSpPr txBox="1"/>
          <p:nvPr/>
        </p:nvSpPr>
        <p:spPr>
          <a:xfrm>
            <a:off x="6443220" y="4458623"/>
            <a:ext cx="6306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Uscite anticipate ore 13.00</a:t>
            </a:r>
            <a:endParaRPr lang="it-IT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Mercoledì 16 aprile 2025 (Pasqua)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3AB31A-78DA-C0A1-9B02-24D8568066B0}"/>
              </a:ext>
            </a:extLst>
          </p:cNvPr>
          <p:cNvSpPr txBox="1"/>
          <p:nvPr/>
        </p:nvSpPr>
        <p:spPr>
          <a:xfrm>
            <a:off x="2348450" y="5874557"/>
            <a:ext cx="8632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ctr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servizi aggiuntivi di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-tempo e post tempo saranno attivi dal 16 settembre 2024</a:t>
            </a:r>
            <a:endParaRPr lang="it-IT" b="0" dirty="0">
              <a:effectLst/>
            </a:endParaRPr>
          </a:p>
          <a:p>
            <a:pPr indent="-1270" algn="ctr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(minimo 3 iscritti per servizio).</a:t>
            </a:r>
            <a:endParaRPr lang="it-IT" b="0" dirty="0">
              <a:effectLst/>
            </a:endParaRPr>
          </a:p>
          <a:p>
            <a:br>
              <a:rPr lang="it-IT" b="0" dirty="0">
                <a:effectLst/>
              </a:rPr>
            </a:br>
            <a:endParaRPr lang="it-IT" dirty="0"/>
          </a:p>
        </p:txBody>
      </p:sp>
      <p:pic>
        <p:nvPicPr>
          <p:cNvPr id="3" name="image1.jpg" descr="logoScuolaInfanziamod1">
            <a:extLst>
              <a:ext uri="{FF2B5EF4-FFF2-40B4-BE49-F238E27FC236}">
                <a16:creationId xmlns:a16="http://schemas.microsoft.com/office/drawing/2014/main" id="{10AF8AC1-8180-6454-ECBC-21D2B89AC1D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96567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671D5E0-14A1-8A68-9650-99845521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906000" cy="1382713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/>
              <a:t>PROGETTAZIONE </a:t>
            </a:r>
            <a:br>
              <a:rPr lang="it-IT" sz="6600" b="1" dirty="0"/>
            </a:br>
            <a:r>
              <a:rPr lang="it-IT" sz="6600" b="1" dirty="0"/>
              <a:t>A.E. 2024/2025</a:t>
            </a:r>
          </a:p>
        </p:txBody>
      </p:sp>
      <p:pic>
        <p:nvPicPr>
          <p:cNvPr id="5" name="Picture 2" descr="Lavori in corso - Invito a Gare con Giochi per le scuole... | Facebook">
            <a:extLst>
              <a:ext uri="{FF2B5EF4-FFF2-40B4-BE49-F238E27FC236}">
                <a16:creationId xmlns:a16="http://schemas.microsoft.com/office/drawing/2014/main" id="{9126AB82-CBCF-C53F-A700-6D62728BD7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2818162"/>
            <a:ext cx="4867955" cy="25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5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F570D-AD27-4931-4D2F-F6537176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DATE DA RICORDARE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B291E8E-0B1A-8131-D61A-57A7EBBC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3"/>
          </a:xfrm>
        </p:spPr>
        <p:txBody>
          <a:bodyPr>
            <a:normAutofit fontScale="70000" lnSpcReduction="20000"/>
          </a:bodyPr>
          <a:lstStyle/>
          <a:p>
            <a:pPr marL="1651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2 OTTOBRE: FESTA DEI NONNI/ANGELI CUSTODI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16 OTTOBRE : WORLD FOOD DAY 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13 NOVEMBRE : GIORNATA GENTTILEZZA </a:t>
            </a: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600" b="0" i="0" u="none" strike="noStrike" dirty="0">
                <a:solidFill>
                  <a:schemeClr val="tx1"/>
                </a:solidFill>
                <a:effectLst/>
                <a:latin typeface="+mj-lt"/>
              </a:rPr>
              <a:t>2 FEBBRAIO: GIORNATE CALZINI SPAIATI</a:t>
            </a: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8 MARZO: FESTA DELLA DONNA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19 MARZO: FESTA DEL PAPA’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22 APRILE: FESTA DELLA TERRA 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11 MAGGIO: FESTA DELLA MAMMA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pPr marL="1651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4100" b="0" i="0" u="none" strike="noStrike" dirty="0">
                <a:solidFill>
                  <a:srgbClr val="000000"/>
                </a:solidFill>
                <a:effectLst/>
                <a:latin typeface="+mj-lt"/>
              </a:rPr>
              <a:t>20 MAGGIO: FESTA DELLE API</a:t>
            </a:r>
            <a:endParaRPr lang="it-IT" sz="3600" b="0" i="0" u="none" strike="noStrike" dirty="0">
              <a:solidFill>
                <a:srgbClr val="0F6FC6"/>
              </a:solidFill>
              <a:effectLst/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44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7B208-67F1-8FFD-F4D5-FC8326D5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3915"/>
            <a:ext cx="9906000" cy="1382156"/>
          </a:xfrm>
        </p:spPr>
        <p:txBody>
          <a:bodyPr/>
          <a:lstStyle/>
          <a:p>
            <a:r>
              <a:rPr lang="it-IT" b="1" dirty="0"/>
              <a:t>Sistema Integrato 0-6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5E356-6795-B873-A861-46D34FD6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563239"/>
            <a:ext cx="9906000" cy="4445675"/>
          </a:xfrm>
        </p:spPr>
        <p:txBody>
          <a:bodyPr>
            <a:normAutofit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200" b="1" dirty="0">
                <a:latin typeface="+mj-lt"/>
              </a:rPr>
              <a:t>Linee guida pedagogiche (D.M. 334 del 22/11/21)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I diritti dell’infanzia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Un ecosistema formativo 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Centralità dei bambini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Curricolo e progettualità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Coordinate di professionalità</a:t>
            </a:r>
          </a:p>
          <a:p>
            <a:pPr>
              <a:buFontTx/>
              <a:buChar char="-"/>
              <a:defRPr/>
            </a:pPr>
            <a:r>
              <a:rPr lang="it-IT" sz="3200" dirty="0">
                <a:latin typeface="+mj-lt"/>
              </a:rPr>
              <a:t>Garanzie di governance</a:t>
            </a:r>
          </a:p>
          <a:p>
            <a:endParaRPr lang="it-IT" dirty="0"/>
          </a:p>
        </p:txBody>
      </p:sp>
      <p:pic>
        <p:nvPicPr>
          <p:cNvPr id="4" name="Immagine 3" descr="Immagine che contiene cartone animato, clipart, Cartoni animati, Animazione&#10;&#10;Descrizione generata automaticamente">
            <a:extLst>
              <a:ext uri="{FF2B5EF4-FFF2-40B4-BE49-F238E27FC236}">
                <a16:creationId xmlns:a16="http://schemas.microsoft.com/office/drawing/2014/main" id="{2634D181-0B09-1151-FF1F-EFA7DDA2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2"/>
          <a:stretch/>
        </p:blipFill>
        <p:spPr>
          <a:xfrm>
            <a:off x="7430779" y="2794659"/>
            <a:ext cx="2258630" cy="3214255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40F3DC1F-5CED-4642-5247-7CD3716FFD0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1275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izzo, disegno, arte, illustrazione&#10;&#10;Descrizione generata automaticamente">
            <a:extLst>
              <a:ext uri="{FF2B5EF4-FFF2-40B4-BE49-F238E27FC236}">
                <a16:creationId xmlns:a16="http://schemas.microsoft.com/office/drawing/2014/main" id="{C600658C-A640-4E15-F7D2-3F9F18D6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" y="4290246"/>
            <a:ext cx="2472129" cy="1854097"/>
          </a:xfrm>
          <a:prstGeom prst="rect">
            <a:avLst/>
          </a:prstGeom>
        </p:spPr>
      </p:pic>
      <p:pic>
        <p:nvPicPr>
          <p:cNvPr id="5" name="Immagine 4" descr="Immagine che contiene arte, schizzo, disegno, illustrazione&#10;&#10;Descrizione generata automaticamente">
            <a:extLst>
              <a:ext uri="{FF2B5EF4-FFF2-40B4-BE49-F238E27FC236}">
                <a16:creationId xmlns:a16="http://schemas.microsoft.com/office/drawing/2014/main" id="{5334A312-275A-E8C0-E489-E2EDD203AE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67" y="4290246"/>
            <a:ext cx="2472129" cy="1854097"/>
          </a:xfrm>
          <a:prstGeom prst="rect">
            <a:avLst/>
          </a:prstGeom>
        </p:spPr>
      </p:pic>
      <p:pic>
        <p:nvPicPr>
          <p:cNvPr id="6" name="Immagine 5" descr="Immagine che contiene arte, schizzo, disegno, Line art&#10;&#10;Descrizione generata automaticamente">
            <a:extLst>
              <a:ext uri="{FF2B5EF4-FFF2-40B4-BE49-F238E27FC236}">
                <a16:creationId xmlns:a16="http://schemas.microsoft.com/office/drawing/2014/main" id="{F18BCC80-14F4-1310-B221-76B6AD6F12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50" y="3926162"/>
            <a:ext cx="1663637" cy="2218182"/>
          </a:xfrm>
          <a:prstGeom prst="rect">
            <a:avLst/>
          </a:prstGeom>
        </p:spPr>
      </p:pic>
      <p:pic>
        <p:nvPicPr>
          <p:cNvPr id="7" name="Immagine 6" descr="Immagine che contiene schizzo, arte, disegno, illustrazione&#10;&#10;Descrizione generata automaticamente">
            <a:extLst>
              <a:ext uri="{FF2B5EF4-FFF2-40B4-BE49-F238E27FC236}">
                <a16:creationId xmlns:a16="http://schemas.microsoft.com/office/drawing/2014/main" id="{043EA199-53D6-64BF-962E-5C0757255E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4" t="4952" r="18311" b="9245"/>
          <a:stretch/>
        </p:blipFill>
        <p:spPr>
          <a:xfrm>
            <a:off x="8825839" y="3656008"/>
            <a:ext cx="994084" cy="248833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2" descr="abbraccia il cuore 532151 Arte vettoriale a Vecteezy">
            <a:extLst>
              <a:ext uri="{FF2B5EF4-FFF2-40B4-BE49-F238E27FC236}">
                <a16:creationId xmlns:a16="http://schemas.microsoft.com/office/drawing/2014/main" id="{73B105BB-0B92-BD7B-0510-48CA1280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96">
            <a:off x="8365078" y="532966"/>
            <a:ext cx="2787950" cy="24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EA4965-96E2-99BC-03CA-BFA07DD1813A}"/>
              </a:ext>
            </a:extLst>
          </p:cNvPr>
          <p:cNvSpPr txBox="1"/>
          <p:nvPr/>
        </p:nvSpPr>
        <p:spPr>
          <a:xfrm>
            <a:off x="1363287" y="2724938"/>
            <a:ext cx="82067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Vogliamo insegnare ai Vostri bambini l’amore per l’apprendimento </a:t>
            </a:r>
          </a:p>
          <a:p>
            <a:pPr marL="0" indent="0" algn="ctr">
              <a:buNone/>
            </a:pPr>
            <a:r>
              <a:rPr 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con impegno e costanza</a:t>
            </a:r>
          </a:p>
        </p:txBody>
      </p:sp>
      <p:pic>
        <p:nvPicPr>
          <p:cNvPr id="11" name="image1.jpg" descr="logoScuolaInfanziamod1">
            <a:extLst>
              <a:ext uri="{FF2B5EF4-FFF2-40B4-BE49-F238E27FC236}">
                <a16:creationId xmlns:a16="http://schemas.microsoft.com/office/drawing/2014/main" id="{8E5B74B0-22AE-2E81-623D-634BF12B7D4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2701636" y="399638"/>
            <a:ext cx="3510060" cy="22521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325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7B208-67F1-8FFD-F4D5-FC8326D5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Sistema Integrato 0-6: </a:t>
            </a:r>
            <a:br>
              <a:rPr lang="it-IT" b="1" dirty="0"/>
            </a:br>
            <a:r>
              <a:rPr lang="it-IT" b="1" dirty="0"/>
              <a:t>La nostra proposta formativa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5E356-6795-B873-A861-46D34FD6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80953"/>
            <a:ext cx="9906000" cy="4260617"/>
          </a:xfrm>
        </p:spPr>
        <p:txBody>
          <a:bodyPr>
            <a:normAutofit fontScale="92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Obiettivo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Fornire un servizio educativo di qualità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Perché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Rispondere ai diritti dei bambini/e 0-6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Finalità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Sensibilizzare alla cultura dell’educazione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500" b="1" dirty="0"/>
              <a:t>Come</a:t>
            </a:r>
            <a:r>
              <a:rPr lang="it-IT" sz="3500" dirty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sz="3500" dirty="0"/>
              <a:t>Figure professionali qualificate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13528036-EC35-AE31-03BE-CF5DEFDA36B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49840" y="0"/>
            <a:ext cx="2042160" cy="1113905"/>
          </a:xfrm>
          <a:prstGeom prst="rect">
            <a:avLst/>
          </a:prstGeom>
          <a:ln/>
        </p:spPr>
      </p:pic>
      <p:pic>
        <p:nvPicPr>
          <p:cNvPr id="5" name="Picture 2" descr="Bambini Mappa Del Mondo Vettoriali, Illustrazioni e Clipart">
            <a:extLst>
              <a:ext uri="{FF2B5EF4-FFF2-40B4-BE49-F238E27FC236}">
                <a16:creationId xmlns:a16="http://schemas.microsoft.com/office/drawing/2014/main" id="{DE82FFB2-5312-9F4F-EFDA-463D0BDC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24" y="2602201"/>
            <a:ext cx="2774496" cy="27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23B52-EF4D-0EDB-8B46-8E23ACFE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Obiettivo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9B663E-7FF8-4D83-C5BD-B2A03880D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it-IT" sz="3600" dirty="0"/>
              <a:t>Garantire lo sviluppo (potenzialità) di tutti (pari opportunità) sotto i seguenti aspetti: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Relazione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Autonomia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Creatività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600" dirty="0"/>
              <a:t> Apprendimento</a:t>
            </a:r>
          </a:p>
          <a:p>
            <a:endParaRPr lang="it-IT" dirty="0"/>
          </a:p>
        </p:txBody>
      </p:sp>
      <p:pic>
        <p:nvPicPr>
          <p:cNvPr id="4" name="Immagine 3" descr="Immagine che contiene Cartoni animati, cartone animato, illustrazione, clipart&#10;&#10;Descrizione generata automaticamente">
            <a:extLst>
              <a:ext uri="{FF2B5EF4-FFF2-40B4-BE49-F238E27FC236}">
                <a16:creationId xmlns:a16="http://schemas.microsoft.com/office/drawing/2014/main" id="{EB0EE6C3-6B6E-08A8-7142-2A0FB1CBC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4" y="3306290"/>
            <a:ext cx="2727688" cy="2727688"/>
          </a:xfrm>
          <a:prstGeom prst="rect">
            <a:avLst/>
          </a:prstGeom>
        </p:spPr>
      </p:pic>
      <p:pic>
        <p:nvPicPr>
          <p:cNvPr id="5" name="image1.jpg" descr="logoScuolaInfanziamod1">
            <a:extLst>
              <a:ext uri="{FF2B5EF4-FFF2-40B4-BE49-F238E27FC236}">
                <a16:creationId xmlns:a16="http://schemas.microsoft.com/office/drawing/2014/main" id="{A0159A07-CE5F-A98B-4691-5528694B198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1437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157069-52BA-4580-B77F-AEA3B9FB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51" y="1046811"/>
            <a:ext cx="9906000" cy="1382156"/>
          </a:xfrm>
        </p:spPr>
        <p:txBody>
          <a:bodyPr>
            <a:noAutofit/>
          </a:bodyPr>
          <a:lstStyle/>
          <a:p>
            <a:br>
              <a:rPr lang="it-IT" sz="8800" b="1" dirty="0"/>
            </a:br>
            <a:br>
              <a:rPr lang="it-IT" sz="8800" b="1" dirty="0"/>
            </a:br>
            <a:r>
              <a:rPr lang="it-IT" sz="8800" b="1" dirty="0"/>
              <a:t>I DOCUMENTI SCOLASTICI</a:t>
            </a:r>
            <a:endParaRPr lang="it-IT" sz="8800" dirty="0"/>
          </a:p>
        </p:txBody>
      </p:sp>
      <p:pic>
        <p:nvPicPr>
          <p:cNvPr id="3" name="Immagine 2" descr="Immagine che contiene disegno, clipart, Arte bambini, arte&#10;&#10;Descrizione generata automaticamente">
            <a:extLst>
              <a:ext uri="{FF2B5EF4-FFF2-40B4-BE49-F238E27FC236}">
                <a16:creationId xmlns:a16="http://schemas.microsoft.com/office/drawing/2014/main" id="{D61448F3-D535-48DF-3D77-C984F4094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2420" r="9007" b="2922"/>
          <a:stretch/>
        </p:blipFill>
        <p:spPr>
          <a:xfrm>
            <a:off x="0" y="1546166"/>
            <a:ext cx="2536577" cy="5237020"/>
          </a:xfrm>
          <a:prstGeom prst="rect">
            <a:avLst/>
          </a:prstGeom>
        </p:spPr>
      </p:pic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D7A4E09A-5987-2085-B306-433081F5F60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468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D1923-EC9F-95F9-6E75-07BE0690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9815"/>
            <a:ext cx="9906000" cy="1382156"/>
          </a:xfrm>
        </p:spPr>
        <p:txBody>
          <a:bodyPr/>
          <a:lstStyle/>
          <a:p>
            <a:r>
              <a:rPr lang="it-IT" b="1" dirty="0"/>
              <a:t>I DOCUMENTI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60CD78-5CA6-05CF-A85B-94342FB9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73629"/>
            <a:ext cx="9906000" cy="4760349"/>
          </a:xfrm>
        </p:spPr>
        <p:txBody>
          <a:bodyPr>
            <a:normAutofit fontScale="92500" lnSpcReduction="20000"/>
          </a:bodyPr>
          <a:lstStyle/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Progetto Educativo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Carta dei Servizi  (per il nido)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Piano dell’offerta Educativa (per il nido) - Piano Triennale dell’Offerta Formativa 22/25 P.T.O.F. (per scuola infanzia)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Patto di corresponsabilità educativa scuola/famiglia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Regolamento Interno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Regolamento Pediatrico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Ristorazione scolastica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Piano di emergenza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Regolamento economico</a:t>
            </a:r>
          </a:p>
          <a:p>
            <a:pPr marL="596900" indent="-514350" eaLnBrk="1" hangingPunct="1">
              <a:spcBef>
                <a:spcPts val="400"/>
              </a:spcBef>
              <a:buFont typeface="Gill Sans MT" panose="020B0502020104020203" pitchFamily="34" charset="0"/>
              <a:buAutoNum type="arabicPeriod"/>
            </a:pPr>
            <a:r>
              <a:rPr lang="it-IT" altLang="it-IT" sz="3200" dirty="0"/>
              <a:t>Piano di Inclusione</a:t>
            </a:r>
          </a:p>
          <a:p>
            <a:endParaRPr lang="it-IT" dirty="0"/>
          </a:p>
        </p:txBody>
      </p:sp>
      <p:pic>
        <p:nvPicPr>
          <p:cNvPr id="4" name="image1.jpg" descr="logoScuolaInfanziamod1">
            <a:extLst>
              <a:ext uri="{FF2B5EF4-FFF2-40B4-BE49-F238E27FC236}">
                <a16:creationId xmlns:a16="http://schemas.microsoft.com/office/drawing/2014/main" id="{2407EE8F-5322-2A67-1DF6-D874B44D13F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0458" y="0"/>
            <a:ext cx="2291542" cy="1479665"/>
          </a:xfrm>
          <a:prstGeom prst="rect">
            <a:avLst/>
          </a:prstGeom>
          <a:ln/>
        </p:spPr>
      </p:pic>
      <p:pic>
        <p:nvPicPr>
          <p:cNvPr id="5" name="Picture 2" descr="il documento è firmato icona, cartone animato stile 14599017 Arte  vettoriale a Vecteezy">
            <a:extLst>
              <a:ext uri="{FF2B5EF4-FFF2-40B4-BE49-F238E27FC236}">
                <a16:creationId xmlns:a16="http://schemas.microsoft.com/office/drawing/2014/main" id="{99F66166-4903-0755-2627-9F2B6F05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1" y="3653803"/>
            <a:ext cx="2579914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7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C3BE8-0AB4-89A1-F334-EC441CBB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PROGETTO EDUCATIVO:</a:t>
            </a:r>
            <a:br>
              <a:rPr lang="it-IT" b="1" dirty="0"/>
            </a:br>
            <a:r>
              <a:rPr lang="it-IT" b="1" dirty="0"/>
              <a:t>PADRE ANNIBALE MARIA DI FRANCIA e </a:t>
            </a:r>
            <a:r>
              <a:rPr lang="it-IT" b="1" dirty="0" err="1"/>
              <a:t>maria</a:t>
            </a:r>
            <a:r>
              <a:rPr lang="it-IT" b="1" dirty="0"/>
              <a:t> nazarena </a:t>
            </a:r>
            <a:r>
              <a:rPr lang="it-IT" b="1" dirty="0" err="1"/>
              <a:t>majone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166CC4-F774-33DC-E040-15B5D548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1" y="2208735"/>
            <a:ext cx="9906000" cy="454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i="1" dirty="0"/>
              <a:t>«Io l’amo i miei bambini; </a:t>
            </a:r>
          </a:p>
          <a:p>
            <a:pPr marL="0" indent="0">
              <a:buNone/>
            </a:pPr>
            <a:r>
              <a:rPr lang="it-IT" sz="2800" i="1" dirty="0"/>
              <a:t>ei per me sono il più caro </a:t>
            </a:r>
            <a:r>
              <a:rPr lang="it-IT" sz="2800" i="1" dirty="0" err="1"/>
              <a:t>ideal</a:t>
            </a:r>
            <a:r>
              <a:rPr lang="it-IT" sz="2800" i="1" dirty="0"/>
              <a:t> della mia vita, </a:t>
            </a:r>
          </a:p>
          <a:p>
            <a:pPr marL="0" indent="0">
              <a:buNone/>
            </a:pPr>
            <a:r>
              <a:rPr lang="it-IT" sz="2800" i="1" dirty="0"/>
              <a:t>li strappai dall’oblio, dall’abbandono, </a:t>
            </a:r>
          </a:p>
          <a:p>
            <a:pPr marL="0" indent="0">
              <a:buNone/>
            </a:pPr>
            <a:r>
              <a:rPr lang="it-IT" sz="2800" i="1" dirty="0"/>
              <a:t>spinto nel </a:t>
            </a:r>
            <a:r>
              <a:rPr lang="it-IT" sz="2800" i="1" dirty="0" err="1"/>
              <a:t>cor</a:t>
            </a:r>
            <a:r>
              <a:rPr lang="it-IT" sz="2800" i="1" dirty="0"/>
              <a:t> da una speranza ardita…»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IL SEGRETO DELL’EDUCAZIONE E’ L’AMORE PER I POVERI E PER I BAMBINI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LA PEDAGOGIA IN SITUAZIONE FINALIZZATA ALLA REALIZZAZIONE DI OGNI PERSONA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Istituto Orfanotrofio Antoniano ROGAZIONISTI Padova">
            <a:extLst>
              <a:ext uri="{FF2B5EF4-FFF2-40B4-BE49-F238E27FC236}">
                <a16:creationId xmlns:a16="http://schemas.microsoft.com/office/drawing/2014/main" id="{6E0EF448-25DE-C5E9-373E-87113ABA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6" y="204856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liaca di Piraino un incontro su Madre Nazarena Majone - EventiPress">
            <a:extLst>
              <a:ext uri="{FF2B5EF4-FFF2-40B4-BE49-F238E27FC236}">
                <a16:creationId xmlns:a16="http://schemas.microsoft.com/office/drawing/2014/main" id="{AD6ACDD7-85BB-4E79-7F48-AEEE7F89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07" y="220873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1924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2156</Words>
  <Application>Microsoft Office PowerPoint</Application>
  <PresentationFormat>Widescreen</PresentationFormat>
  <Paragraphs>319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4" baseType="lpstr">
      <vt:lpstr>Aptos</vt:lpstr>
      <vt:lpstr>Arial</vt:lpstr>
      <vt:lpstr>Calibri</vt:lpstr>
      <vt:lpstr>Garamond</vt:lpstr>
      <vt:lpstr>Gill Sans</vt:lpstr>
      <vt:lpstr>Gill Sans MT</vt:lpstr>
      <vt:lpstr>Noto Sans Symbols</vt:lpstr>
      <vt:lpstr>Times New Roman</vt:lpstr>
      <vt:lpstr>Univers Condensed Light</vt:lpstr>
      <vt:lpstr>Verdana</vt:lpstr>
      <vt:lpstr>Walbaum Display Light</vt:lpstr>
      <vt:lpstr>Wingdings</vt:lpstr>
      <vt:lpstr>Wingdings 2</vt:lpstr>
      <vt:lpstr>AngleLinesVTI</vt:lpstr>
      <vt:lpstr>SCUOLA DELL’INFANZIA E NIDO INTEGRATO P.ANNIBALE M. DI FRANCIA  RIUNIONE  INIZIO ANNO SCUOLA INFANZIA A.S. 2024/25  10/09/2024</vt:lpstr>
      <vt:lpstr>Presentazione standard di PowerPoint</vt:lpstr>
      <vt:lpstr>Chi siamo</vt:lpstr>
      <vt:lpstr>Sistema Integrato 0-6</vt:lpstr>
      <vt:lpstr>Sistema Integrato 0-6:  La nostra proposta formativa</vt:lpstr>
      <vt:lpstr>Obiettivo generale</vt:lpstr>
      <vt:lpstr>  I DOCUMENTI SCOLASTICI</vt:lpstr>
      <vt:lpstr>I DOCUMENTI</vt:lpstr>
      <vt:lpstr>PROGETTO EDUCATIVO: PADRE ANNIBALE MARIA DI FRANCIA e maria nazarena majone</vt:lpstr>
      <vt:lpstr>1. CARTA DEI SERVIZI</vt:lpstr>
      <vt:lpstr>  2. PIANO DELL’ OFFERTA  EDUCATIVA (per il nido)  3. P.T.O.F. 2022-2025  (per scuola infanzia)</vt:lpstr>
      <vt:lpstr>Indicazioni Nazionali 2012  e Nuovi Scenari</vt:lpstr>
      <vt:lpstr>Indicazioni Nazionali 2012  e Nuovi Scenari</vt:lpstr>
      <vt:lpstr>4. PATTO DI CORRESPONSABILITÀ EDUCATIVA SCUOLA/FAMIGLIA</vt:lpstr>
      <vt:lpstr>5. REGOLAMENTO  INTERNO</vt:lpstr>
      <vt:lpstr>6. REGOLAMENTO  PEDIATRICO</vt:lpstr>
      <vt:lpstr>7. RISTORAZIONE  SCOLASTICA</vt:lpstr>
      <vt:lpstr>8. Piano di emergenza</vt:lpstr>
      <vt:lpstr>9. IMPEGNO ECONOMICO</vt:lpstr>
      <vt:lpstr>COSTI A.S. 2024/2025</vt:lpstr>
      <vt:lpstr>COSTI A.S. 2024/2025</vt:lpstr>
      <vt:lpstr>A sostegno della famiglia</vt:lpstr>
      <vt:lpstr>10. Piano di INCLUSIONE </vt:lpstr>
      <vt:lpstr>LA DIMENSIONE ORGANIZZATIVA</vt:lpstr>
      <vt:lpstr>PROFESSIONALITÀ DIRETTIVE</vt:lpstr>
      <vt:lpstr>ORGANI COLLEGIALI</vt:lpstr>
      <vt:lpstr>ORGANI COLLEGIALI</vt:lpstr>
      <vt:lpstr>MODULI E AUTORIZZAZIONI</vt:lpstr>
      <vt:lpstr>IL RAPPRESENTANTE</vt:lpstr>
      <vt:lpstr>COMUNICAZIONI  SCUOLA FAMIGLIA</vt:lpstr>
      <vt:lpstr>COMUNICAZIONI  SCUOLA FAMIGLIA</vt:lpstr>
      <vt:lpstr>ATTIVITA’  A.S. 2024/25</vt:lpstr>
      <vt:lpstr>SERVIZI AGGIUNTIVI</vt:lpstr>
      <vt:lpstr>Routine quotidiana</vt:lpstr>
      <vt:lpstr>Ampliamento dell’offerta formativa</vt:lpstr>
      <vt:lpstr>IL CALENDARIO  A.S. 2024/25</vt:lpstr>
      <vt:lpstr>CALENDARIO FESTE E FESTIVITA’ </vt:lpstr>
      <vt:lpstr>PROGETTAZIONE  A.E. 2024/2025</vt:lpstr>
      <vt:lpstr>DATE DA RICORDARE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E NIDO INTEGRATO P.ANNIBALE M. DI FRANCIA  RIUNIONE NUOVI ISCRITTI A.S. 2024/25  10/06/2024</dc:title>
  <dc:creator>Jasmine Michelini</dc:creator>
  <cp:lastModifiedBy>Jasmine Michelini</cp:lastModifiedBy>
  <cp:revision>100</cp:revision>
  <dcterms:created xsi:type="dcterms:W3CDTF">2024-05-02T13:09:06Z</dcterms:created>
  <dcterms:modified xsi:type="dcterms:W3CDTF">2024-10-04T07:37:59Z</dcterms:modified>
</cp:coreProperties>
</file>